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8" r:id="rId20"/>
    <p:sldId id="274" r:id="rId21"/>
    <p:sldId id="275" r:id="rId22"/>
    <p:sldId id="276" r:id="rId23"/>
    <p:sldId id="277" r:id="rId2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8832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5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df=a0cfff1a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平抛运动的相遇问题</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8a8703c6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平抛运动的临界问题</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df=8d5f616d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上分点3 空间中的平抛问题</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14_1#59062ccbc?vop=1&amp;pid=a0cfff1aa&amp;color=0,0,0&amp;vtp=1&amp;bt=1&amp;bbb=1&amp;hb=1"/>
              <p:cNvSpPr/>
              <p:nvPr/>
            </p:nvSpPr>
            <p:spPr>
              <a:xfrm>
                <a:off x="832104" y="1512000"/>
                <a:ext cx="10533888" cy="7728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在一次军事演习中，距地面</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𝐻</m:t>
                    </m:r>
                    <m:r>
                      <a:rPr lang="en-US" altLang="zh-CN" sz="1800" b="0" i="0">
                        <a:solidFill>
                          <a:srgbClr val="000000"/>
                        </a:solidFill>
                        <a:latin typeface="Cambria Math" pitchFamily="34" charset="0"/>
                        <a:ea typeface="Cambria Math" pitchFamily="34" charset="-122"/>
                        <a:cs typeface="Cambria Math" pitchFamily="34" charset="-120"/>
                      </a:rPr>
                      <m:t>=180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高处的飞机以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=200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的水平速度投下一颗炸弹</a:t>
                </a:r>
                <a:r>
                  <a:rPr lang="en-US" altLang="zh-CN" sz="1800" b="0" i="0">
                    <a:solidFill>
                      <a:srgbClr val="000000"/>
                    </a:solidFill>
                    <a:latin typeface="微软雅黑" pitchFamily="34" charset="0"/>
                    <a:ea typeface="微软雅黑" pitchFamily="34" charset="-122"/>
                    <a:cs typeface="微软雅黑" pitchFamily="34" charset="-120"/>
                  </a:rPr>
                  <a:t>，轰炸地面</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目标</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oMath>
                </a14:m>
                <a:r>
                  <a:rPr lang="en-US" altLang="zh-CN" b="0" i="0" dirty="0">
                    <a:solidFill>
                      <a:srgbClr val="000000"/>
                    </a:solidFill>
                    <a:latin typeface="微软雅黑" pitchFamily="34" charset="0"/>
                    <a:ea typeface="微软雅黑" pitchFamily="34" charset="-122"/>
                    <a:cs typeface="微软雅黑" pitchFamily="34" charset="-120"/>
                  </a:rPr>
                  <a:t>，不计空气阻力，</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4_BD.14_1#59062ccbc?vop=1&amp;pid=a0cfff1aa&amp;color=0,0,0&amp;vtp=1&amp;bt=1&amp;bbb=1&amp;hb=1"/>
              <p:cNvSpPr>
                <a:spLocks noRot="1" noChangeAspect="1" noMove="1" noResize="1" noEditPoints="1" noAdjustHandles="1" noChangeArrowheads="1" noChangeShapeType="1" noTextEdit="1"/>
              </p:cNvSpPr>
              <p:nvPr/>
            </p:nvSpPr>
            <p:spPr>
              <a:xfrm>
                <a:off x="832104" y="1512000"/>
                <a:ext cx="10533888" cy="772859"/>
              </a:xfrm>
              <a:prstGeom prst="rect">
                <a:avLst/>
              </a:prstGeom>
              <a:blipFill>
                <a:blip r:embed="rId3"/>
                <a:stretch>
                  <a:fillRect l="-1389" r="-1389" b="-18110"/>
                </a:stretch>
              </a:blipFill>
              <a:ln/>
            </p:spPr>
            <p:txBody>
              <a:bodyPr/>
              <a:lstStyle/>
              <a:p>
                <a:r>
                  <a:rPr lang="zh-CN" altLang="en-US">
                    <a:noFill/>
                  </a:rPr>
                  <a:t> </a:t>
                </a:r>
              </a:p>
            </p:txBody>
          </p:sp>
        </mc:Fallback>
      </mc:AlternateContent>
      <p:pic>
        <p:nvPicPr>
          <p:cNvPr id="3" name="QO_4_BD.14_2#59062ccbc?vop=1&amp;pid=a0cfff1a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992624" y="2422717"/>
            <a:ext cx="2203704" cy="12801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15_1#bc2712486?vop=1&amp;pid=59062ccbc&amp;color=0,0,0&amp;vtp=1&amp;bbb=1"/>
          <p:cNvSpPr/>
          <p:nvPr/>
        </p:nvSpPr>
        <p:spPr>
          <a:xfrm>
            <a:off x="832104" y="3832417"/>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（1）求炸弹落地所用的时间.</a:t>
            </a:r>
            <a:endParaRPr lang="en-US" altLang="zh-CN" sz="1800" dirty="0"/>
          </a:p>
        </p:txBody>
      </p:sp>
      <mc:AlternateContent xmlns:mc="http://schemas.openxmlformats.org/markup-compatibility/2006">
        <mc:Choice xmlns:a14="http://schemas.microsoft.com/office/drawing/2010/main" Requires="a14">
          <p:sp>
            <p:nvSpPr>
              <p:cNvPr id="5" name="QO_5_AN.16_1#bc2712486?vop=1&amp;pid=59062ccbc&amp;color=0,0,0&amp;vtp=1&amp;bbb=1"/>
              <p:cNvSpPr/>
              <p:nvPr/>
            </p:nvSpPr>
            <p:spPr>
              <a:xfrm>
                <a:off x="832104" y="4238880"/>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6</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O_5_AN.16_1#bc2712486?vop=1&amp;pid=59062ccbc&amp;color=0,0,0&amp;vtp=1&amp;bbb=1"/>
              <p:cNvSpPr>
                <a:spLocks noRot="1" noChangeAspect="1" noMove="1" noResize="1" noEditPoints="1" noAdjustHandles="1" noChangeArrowheads="1" noChangeShapeType="1" noTextEdit="1"/>
              </p:cNvSpPr>
              <p:nvPr/>
            </p:nvSpPr>
            <p:spPr>
              <a:xfrm>
                <a:off x="832104" y="4238880"/>
                <a:ext cx="10533888" cy="346075"/>
              </a:xfrm>
              <a:prstGeom prst="rect">
                <a:avLst/>
              </a:prstGeom>
              <a:blipFill>
                <a:blip r:embed="rId5"/>
                <a:stretch>
                  <a:fillRect l="-810" b="-877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5_AS.17_1#bc2712486?vop=1&amp;pid=59062ccbc&amp;color=0,0,0&amp;vtp=1&amp;bbb=1"/>
              <p:cNvSpPr/>
              <p:nvPr/>
            </p:nvSpPr>
            <p:spPr>
              <a:xfrm>
                <a:off x="832104" y="4597020"/>
                <a:ext cx="10533888" cy="635000"/>
              </a:xfrm>
              <a:prstGeom prst="rect">
                <a:avLst/>
              </a:prstGeom>
              <a:noFill/>
              <a:ln/>
            </p:spPr>
            <p:txBody>
              <a:bodyPr wrap="none" lIns="0" tIns="0" rIns="0" bIns="0" rtlCol="0" anchor="t"/>
              <a:lstStyle/>
              <a:p>
                <a:pPr algn="l" latinLnBrk="1">
                  <a:lnSpc>
                    <a:spcPts val="5000"/>
                  </a:lnSpc>
                </a:pPr>
                <a:r>
                  <a:rPr lang="en-US" altLang="zh-CN" sz="1800" b="0" i="0" dirty="0">
                    <a:solidFill>
                      <a:srgbClr val="000000"/>
                    </a:solidFill>
                    <a:latin typeface="微软雅黑" pitchFamily="34" charset="0"/>
                    <a:ea typeface="微软雅黑" pitchFamily="34" charset="-122"/>
                    <a:cs typeface="微软雅黑" pitchFamily="34" charset="-120"/>
                  </a:rPr>
                  <a:t>【解析】根据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𝐻</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𝐻</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2×180</m:t>
                            </m:r>
                          </m:num>
                          <m:den>
                            <m:r>
                              <a:rPr lang="en-US" altLang="zh-CN" sz="1800" b="0" i="0">
                                <a:solidFill>
                                  <a:srgbClr val="000000"/>
                                </a:solidFill>
                                <a:latin typeface="Cambria Math" pitchFamily="34" charset="0"/>
                                <a:ea typeface="Cambria Math" pitchFamily="34" charset="-122"/>
                                <a:cs typeface="Cambria Math" pitchFamily="34" charset="-120"/>
                              </a:rPr>
                              <m:t>10</m:t>
                            </m:r>
                          </m:den>
                        </m:f>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6" name="QO_5_AS.17_1#bc2712486?vop=1&amp;pid=59062ccbc&amp;color=0,0,0&amp;vtp=1&amp;bbb=1"/>
              <p:cNvSpPr>
                <a:spLocks noRot="1" noChangeAspect="1" noMove="1" noResize="1" noEditPoints="1" noAdjustHandles="1" noChangeArrowheads="1" noChangeShapeType="1" noTextEdit="1"/>
              </p:cNvSpPr>
              <p:nvPr/>
            </p:nvSpPr>
            <p:spPr>
              <a:xfrm>
                <a:off x="832104" y="4597020"/>
                <a:ext cx="10533888" cy="635000"/>
              </a:xfrm>
              <a:prstGeom prst="rect">
                <a:avLst/>
              </a:prstGeom>
              <a:blipFill>
                <a:blip r:embed="rId6"/>
                <a:stretch>
                  <a:fillRect l="-1389" b="-19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8_1#19d2361eb?vop=1&amp;pid=59062ccbc&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（2）求飞机投下炸弹时距目标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的水平距离.</a:t>
                </a:r>
                <a:endParaRPr lang="en-US" altLang="zh-CN" sz="1800" dirty="0"/>
              </a:p>
            </p:txBody>
          </p:sp>
        </mc:Choice>
        <mc:Fallback>
          <p:sp>
            <p:nvSpPr>
              <p:cNvPr id="2" name="QO_5_BD.18_1#19d2361eb?vop=1&amp;pid=59062ccbc&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19_1#19d2361eb?vop=1&amp;pid=59062ccbc&amp;color=0,0,0&amp;vtp=1&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200</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19_1#19d2361eb?vop=1&amp;pid=59062ccbc&amp;color=0,0,0&amp;vtp=1&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4"/>
                <a:stretch>
                  <a:fillRect l="-810" b="-877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20_1#19d2361eb?vop=1&amp;pid=59062ccbc&amp;color=0,0,0&amp;vtp=1&amp;bbb=1&amp;hb=1"/>
              <p:cNvSpPr/>
              <p:nvPr/>
            </p:nvSpPr>
            <p:spPr>
              <a:xfrm>
                <a:off x="832104" y="2278635"/>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【解析】水平方向上炸弹做匀速直线运动，故飞机投下炸弹时距目标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的水平距离为</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=200×6</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=1</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200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20_1#19d2361eb?vop=1&amp;pid=59062ccbc&amp;color=0,0,0&amp;vtp=1&amp;bbb=1&amp;hb=1"/>
              <p:cNvSpPr>
                <a:spLocks noRot="1" noChangeAspect="1" noMove="1" noResize="1" noEditPoints="1" noAdjustHandles="1" noChangeArrowheads="1" noChangeShapeType="1" noTextEdit="1"/>
              </p:cNvSpPr>
              <p:nvPr/>
            </p:nvSpPr>
            <p:spPr>
              <a:xfrm>
                <a:off x="832104" y="2278635"/>
                <a:ext cx="10533888" cy="773430"/>
              </a:xfrm>
              <a:prstGeom prst="rect">
                <a:avLst/>
              </a:prstGeom>
              <a:blipFill>
                <a:blip r:embed="rId5"/>
                <a:stretch>
                  <a:fillRect l="-1389" b="-173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1_1#d5c19b317?vop=1&amp;pid=59062ccbc&amp;color=0,0,0&amp;vtp=1&amp;bt=1&amp;bbb=1&amp;hb=1"/>
              <p:cNvSpPr/>
              <p:nvPr/>
            </p:nvSpPr>
            <p:spPr>
              <a:xfrm>
                <a:off x="832104" y="15120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（3）若在飞机投下炸弹的同时在地面上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点处恰好竖直向上发射了一颗炮弹，并击中炸弹</a:t>
                </a:r>
                <a:r>
                  <a:rPr lang="en-US" altLang="zh-CN" sz="1800" b="0" i="0">
                    <a:solidFill>
                      <a:srgbClr val="000000"/>
                    </a:solidFill>
                    <a:latin typeface="微软雅黑" pitchFamily="34" charset="0"/>
                    <a:ea typeface="微软雅黑" pitchFamily="34" charset="-122"/>
                    <a:cs typeface="微软雅黑" pitchFamily="34" charset="-120"/>
                  </a:rPr>
                  <a:t>，已知炮弹的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发射点与炸弹投掷点的水平距离为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𝑠</m:t>
                    </m:r>
                    <m:r>
                      <a:rPr lang="en-US" altLang="zh-CN" b="0" i="0">
                        <a:solidFill>
                          <a:srgbClr val="000000"/>
                        </a:solidFill>
                        <a:latin typeface="Cambria Math" pitchFamily="34" charset="0"/>
                        <a:ea typeface="Cambria Math" pitchFamily="34" charset="-122"/>
                        <a:cs typeface="Cambria Math" pitchFamily="34" charset="-120"/>
                      </a:rPr>
                      <m:t>=720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，则求发射炮弹的速度大小.</a:t>
                </a:r>
                <a:endParaRPr lang="en-US" altLang="zh-CN" dirty="0"/>
              </a:p>
            </p:txBody>
          </p:sp>
        </mc:Choice>
        <mc:Fallback>
          <p:sp>
            <p:nvSpPr>
              <p:cNvPr id="2" name="QO_5_BD.21_1#d5c19b317?vop=1&amp;pid=59062ccbc&amp;color=0,0,0&amp;vtp=1&amp;bt=1&amp;bbb=1&amp;hb=1"/>
              <p:cNvSpPr>
                <a:spLocks noRot="1" noChangeAspect="1" noMove="1" noResize="1" noEditPoints="1" noAdjustHandles="1" noChangeArrowheads="1" noChangeShapeType="1" noTextEdit="1"/>
              </p:cNvSpPr>
              <p:nvPr/>
            </p:nvSpPr>
            <p:spPr>
              <a:xfrm>
                <a:off x="832104" y="1512000"/>
                <a:ext cx="10533888" cy="773430"/>
              </a:xfrm>
              <a:prstGeom prst="rect">
                <a:avLst/>
              </a:prstGeom>
              <a:blipFill>
                <a:blip r:embed="rId3"/>
                <a:stretch>
                  <a:fillRect l="-1389"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22_1#d5c19b317?vop=1&amp;pid=59062ccbc&amp;color=0,0,0&amp;vtp=1&amp;bbb=1"/>
              <p:cNvSpPr/>
              <p:nvPr/>
            </p:nvSpPr>
            <p:spPr>
              <a:xfrm>
                <a:off x="832104" y="2337690"/>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50</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22_1#d5c19b317?vop=1&amp;pid=59062ccbc&amp;color=0,0,0&amp;vtp=1&amp;bbb=1"/>
              <p:cNvSpPr>
                <a:spLocks noRot="1" noChangeAspect="1" noMove="1" noResize="1" noEditPoints="1" noAdjustHandles="1" noChangeArrowheads="1" noChangeShapeType="1" noTextEdit="1"/>
              </p:cNvSpPr>
              <p:nvPr/>
            </p:nvSpPr>
            <p:spPr>
              <a:xfrm>
                <a:off x="832104" y="2337690"/>
                <a:ext cx="10533888" cy="346075"/>
              </a:xfrm>
              <a:prstGeom prst="rect">
                <a:avLst/>
              </a:prstGeom>
              <a:blipFill>
                <a:blip r:embed="rId4"/>
                <a:stretch>
                  <a:fillRect l="-810" b="-298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23_1#d5c19b317?vop=1&amp;pid=59062ccbc&amp;color=0,0,0&amp;vtp=1&amp;bbb=1&amp;hb=1"/>
              <p:cNvSpPr/>
              <p:nvPr/>
            </p:nvSpPr>
            <p:spPr>
              <a:xfrm>
                <a:off x="832104" y="2695830"/>
                <a:ext cx="10533888" cy="938848"/>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【解析】拦截到炸弹时所经历的时间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𝑠</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720</m:t>
                        </m:r>
                      </m:num>
                      <m:den>
                        <m:r>
                          <a:rPr lang="en-US" altLang="zh-CN" sz="1800" b="0" i="0">
                            <a:solidFill>
                              <a:srgbClr val="000000"/>
                            </a:solidFill>
                            <a:latin typeface="Cambria Math" pitchFamily="34" charset="0"/>
                            <a:ea typeface="Cambria Math" pitchFamily="34" charset="-122"/>
                            <a:cs typeface="Cambria Math" pitchFamily="34" charset="-120"/>
                          </a:rPr>
                          <m:t>200</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=3.6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，则竖直方向上有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𝑔𝑡</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𝑔𝑡</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𝐻</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900"/>
                  </a:lnSpc>
                </a:pPr>
                <a:r>
                  <a:rPr lang="en-US" altLang="zh-CN" b="0" i="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𝐻</m:t>
                        </m:r>
                      </m:num>
                      <m:den>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180</m:t>
                        </m:r>
                      </m:num>
                      <m:den>
                        <m:r>
                          <a:rPr lang="en-US" altLang="zh-CN" b="0" i="0">
                            <a:solidFill>
                              <a:srgbClr val="000000"/>
                            </a:solidFill>
                            <a:latin typeface="Cambria Math" pitchFamily="34" charset="0"/>
                            <a:ea typeface="Cambria Math" pitchFamily="34" charset="-122"/>
                            <a:cs typeface="Cambria Math" pitchFamily="34" charset="-120"/>
                          </a:rPr>
                          <m:t>3.6</m:t>
                        </m:r>
                      </m:den>
                    </m:f>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r>
                      <a:rPr lang="en-US" altLang="zh-CN" b="0" i="0">
                        <a:solidFill>
                          <a:srgbClr val="000000"/>
                        </a:solidFill>
                        <a:latin typeface="Cambria Math" pitchFamily="34" charset="0"/>
                        <a:ea typeface="Cambria Math" pitchFamily="34" charset="-122"/>
                        <a:cs typeface="Cambria Math" pitchFamily="34" charset="-120"/>
                      </a:rPr>
                      <m:t>=50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23_1#d5c19b317?vop=1&amp;pid=59062ccbc&amp;color=0,0,0&amp;vtp=1&amp;bbb=1&amp;hb=1"/>
              <p:cNvSpPr>
                <a:spLocks noRot="1" noChangeAspect="1" noMove="1" noResize="1" noEditPoints="1" noAdjustHandles="1" noChangeArrowheads="1" noChangeShapeType="1" noTextEdit="1"/>
              </p:cNvSpPr>
              <p:nvPr/>
            </p:nvSpPr>
            <p:spPr>
              <a:xfrm>
                <a:off x="832104" y="2695830"/>
                <a:ext cx="10533888" cy="938848"/>
              </a:xfrm>
              <a:prstGeom prst="rect">
                <a:avLst/>
              </a:prstGeom>
              <a:blipFill>
                <a:blip r:embed="rId5"/>
                <a:stretch>
                  <a:fillRect l="-1389" b="-90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4_1#67a1fafe8?vop=1&amp;pid=8a8703c68&amp;color=0,0,0&amp;vtp=1&amp;bt=1&amp;bbb=1&amp;hb=1"/>
              <p:cNvSpPr/>
              <p:nvPr/>
            </p:nvSpPr>
            <p:spPr>
              <a:xfrm>
                <a:off x="832104" y="1512000"/>
                <a:ext cx="10533888" cy="1332230"/>
              </a:xfrm>
              <a:prstGeom prst="rect">
                <a:avLst/>
              </a:prstGeom>
              <a:noFill/>
              <a:ln/>
            </p:spPr>
            <p:txBody>
              <a:bodyPr wrap="none" lIns="0" tIns="0" rIns="0" bIns="0" rtlCol="0" anchor="t"/>
              <a:lstStyle/>
              <a:p>
                <a:pPr algn="l" latinLnBrk="1">
                  <a:lnSpc>
                    <a:spcPts val="27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我国的面食文化博大精深，种类繁多，其中“山西刀削面”堪称天下一绝</a:t>
                </a:r>
                <a:r>
                  <a:rPr lang="en-US" altLang="zh-CN" sz="1800" b="0" i="0">
                    <a:solidFill>
                      <a:srgbClr val="000000"/>
                    </a:solidFill>
                    <a:latin typeface="微软雅黑" pitchFamily="34" charset="0"/>
                    <a:ea typeface="微软雅黑" pitchFamily="34" charset="-122"/>
                    <a:cs typeface="微软雅黑" pitchFamily="34" charset="-120"/>
                  </a:rPr>
                  <a:t>，传统的操作手法是一手托</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面一手拿刀</a:t>
                </a:r>
                <a:r>
                  <a:rPr lang="en-US" altLang="zh-CN" sz="1800" b="0" i="0" dirty="0">
                    <a:solidFill>
                      <a:srgbClr val="000000"/>
                    </a:solidFill>
                    <a:latin typeface="微软雅黑" pitchFamily="34" charset="0"/>
                    <a:ea typeface="微软雅黑" pitchFamily="34" charset="-122"/>
                    <a:cs typeface="微软雅黑" pitchFamily="34" charset="-120"/>
                  </a:rPr>
                  <a:t>，直接将面削到开水锅里.如图所示，小面片刚被削离时距开水锅的高度为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，与锅沿的水平距</a:t>
                </a:r>
              </a:p>
              <a:p>
                <a:pPr latinLnBrk="1">
                  <a:lnSpc>
                    <a:spcPts val="2700"/>
                  </a:lnSpc>
                </a:pPr>
                <a:r>
                  <a:rPr lang="en-US" altLang="zh-CN" sz="1800" b="0" i="0">
                    <a:solidFill>
                      <a:srgbClr val="000000"/>
                    </a:solidFill>
                    <a:latin typeface="微软雅黑" pitchFamily="34" charset="0"/>
                    <a:ea typeface="微软雅黑" pitchFamily="34" charset="-122"/>
                    <a:cs typeface="微软雅黑" pitchFamily="34" charset="-120"/>
                  </a:rPr>
                  <a:t>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，锅的半径也为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，若将削出的小面片的运动视为平抛运动，且小面片都落入锅中，重力加速度为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2600"/>
                  </a:lnSpc>
                </a:pPr>
                <a:r>
                  <a:rPr lang="en-US" altLang="zh-CN" b="0" i="0">
                    <a:solidFill>
                      <a:srgbClr val="000000"/>
                    </a:solidFill>
                    <a:latin typeface="微软雅黑" pitchFamily="34" charset="0"/>
                    <a:ea typeface="微软雅黑" pitchFamily="34" charset="-122"/>
                    <a:cs typeface="微软雅黑" pitchFamily="34" charset="-120"/>
                  </a:rPr>
                  <a:t>则下列关于小面片的描述正确的是(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24_1#67a1fafe8?vop=1&amp;pid=8a8703c68&amp;color=0,0,0&amp;vtp=1&amp;bt=1&amp;bbb=1&amp;hb=1"/>
              <p:cNvSpPr>
                <a:spLocks noRot="1" noChangeAspect="1" noMove="1" noResize="1" noEditPoints="1" noAdjustHandles="1" noChangeArrowheads="1" noChangeShapeType="1" noTextEdit="1"/>
              </p:cNvSpPr>
              <p:nvPr/>
            </p:nvSpPr>
            <p:spPr>
              <a:xfrm>
                <a:off x="832104" y="1512000"/>
                <a:ext cx="10533888" cy="1332230"/>
              </a:xfrm>
              <a:prstGeom prst="rect">
                <a:avLst/>
              </a:prstGeom>
              <a:blipFill>
                <a:blip r:embed="rId3"/>
                <a:stretch>
                  <a:fillRect l="-1389" t="-3196" r="-3009" b="-10502"/>
                </a:stretch>
              </a:blipFill>
              <a:ln/>
            </p:spPr>
            <p:txBody>
              <a:bodyPr/>
              <a:lstStyle/>
              <a:p>
                <a:r>
                  <a:rPr lang="zh-CN" altLang="en-US">
                    <a:noFill/>
                  </a:rPr>
                  <a:t> </a:t>
                </a:r>
              </a:p>
            </p:txBody>
          </p:sp>
        </mc:Fallback>
      </mc:AlternateContent>
      <p:sp>
        <p:nvSpPr>
          <p:cNvPr id="3" name="QC_4_AN.25_1#67a1fafe8.bracket?vop=1&amp;pid=8a8703c68&amp;color=0,0,0&amp;vpa=5&amp;vtp=1"/>
          <p:cNvSpPr/>
          <p:nvPr/>
        </p:nvSpPr>
        <p:spPr>
          <a:xfrm>
            <a:off x="4444460" y="2535239"/>
            <a:ext cx="331788" cy="306197"/>
          </a:xfrm>
          <a:prstGeom prst="rect">
            <a:avLst/>
          </a:prstGeom>
          <a:noFill/>
          <a:ln/>
        </p:spPr>
        <p:txBody>
          <a:bodyPr wrap="none" lIns="0" tIns="0" rIns="0" bIns="0" rtlCol="0" anchor="t"/>
          <a:lstStyle/>
          <a:p>
            <a:pPr algn="ctr" latinLnBrk="1">
              <a:lnSpc>
                <a:spcPts val="26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pic>
        <p:nvPicPr>
          <p:cNvPr id="4" name="QC_4_BD.24_3#67a1fafe8?htil=1&amp;vop=1&amp;pid=8a8703c6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761488" y="2961833"/>
            <a:ext cx="1408176" cy="137160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24_4#67a1fafe8?htil=1&amp;vop=1&amp;pid=8a8703c68&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964424" y="3217865"/>
            <a:ext cx="1527048" cy="11155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4_BD.24_5#67a1fafe8.choices?vop=1&amp;pid=8a8703c68&amp;color=0,0,0&amp;vtp=1&amp;bbb=1"/>
              <p:cNvSpPr/>
              <p:nvPr/>
            </p:nvSpPr>
            <p:spPr>
              <a:xfrm>
                <a:off x="832104" y="4460433"/>
                <a:ext cx="10533888" cy="1577785"/>
              </a:xfrm>
              <a:prstGeom prst="rect">
                <a:avLst/>
              </a:prstGeom>
              <a:noFill/>
              <a:ln/>
            </p:spPr>
            <p:txBody>
              <a:bodyPr wrap="none" lIns="0" tIns="0" rIns="0" bIns="0" rtlCol="0" anchor="t"/>
              <a:lstStyle/>
              <a:p>
                <a:pPr algn="l" latinLnBrk="1">
                  <a:lnSpc>
                    <a:spcPts val="27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空中相邻两个面片飞行过程中水平距离可能逐渐变大</a:t>
                </a:r>
                <a:endParaRPr lang="en-US" altLang="zh-CN" sz="1800" dirty="0"/>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掉落位置不相同的小面片，从抛出到落水前瞬间速度的变化量不同</a:t>
                </a:r>
                <a:endParaRPr lang="en-US" altLang="zh-CN" sz="1800" dirty="0"/>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落入锅中时，最大速度是最小速度的3倍</a:t>
                </a:r>
                <a:endParaRPr lang="en-US" altLang="zh-CN" sz="1800" dirty="0"/>
              </a:p>
              <a:p>
                <a:pPr latinLnBrk="1">
                  <a:lnSpc>
                    <a:spcPts val="43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若初速度大小为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𝑔𝐿</m:t>
                            </m:r>
                          </m:num>
                          <m:den>
                            <m:r>
                              <a:rPr lang="en-US" altLang="zh-CN" sz="1800" b="0" i="0">
                                <a:solidFill>
                                  <a:srgbClr val="000000"/>
                                </a:solidFill>
                                <a:latin typeface="Cambria Math" pitchFamily="34" charset="0"/>
                                <a:ea typeface="Cambria Math" pitchFamily="34" charset="-122"/>
                                <a:cs typeface="Cambria Math" pitchFamily="34" charset="-120"/>
                              </a:rPr>
                              <m:t>2</m:t>
                            </m:r>
                          </m:den>
                        </m:f>
                      </m:e>
                    </m:rad>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&lt;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𝑔𝐿</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6" name="QC_4_BD.24_5#67a1fafe8.choices?vop=1&amp;pid=8a8703c68&amp;color=0,0,0&amp;vtp=1&amp;bbb=1"/>
              <p:cNvSpPr>
                <a:spLocks noRot="1" noChangeAspect="1" noMove="1" noResize="1" noEditPoints="1" noAdjustHandles="1" noChangeArrowheads="1" noChangeShapeType="1" noTextEdit="1"/>
              </p:cNvSpPr>
              <p:nvPr/>
            </p:nvSpPr>
            <p:spPr>
              <a:xfrm>
                <a:off x="832104" y="4460433"/>
                <a:ext cx="10533888" cy="1577785"/>
              </a:xfrm>
              <a:prstGeom prst="rect">
                <a:avLst/>
              </a:prstGeom>
              <a:blipFill>
                <a:blip r:embed="rId6"/>
                <a:stretch>
                  <a:fillRect l="-1389" t="-2703" b="-115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4_EX.26_1#67a1fafe8?vop=1&amp;pid=8a8703c68&amp;color=0,0,0&amp;vtp=1&amp;bt=1&amp;bbb=1&amp;hb=1"/>
          <p:cNvSpPr/>
          <p:nvPr/>
        </p:nvSpPr>
        <p:spPr>
          <a:xfrm>
            <a:off x="832104" y="1512000"/>
            <a:ext cx="10533888" cy="703580"/>
          </a:xfrm>
          <a:prstGeom prst="rect">
            <a:avLst/>
          </a:prstGeom>
          <a:noFill/>
          <a:ln/>
        </p:spPr>
        <p:txBody>
          <a:bodyPr wrap="none" lIns="0" tIns="0" rIns="0" bIns="0" rtlCol="0" anchor="t"/>
          <a:lstStyle/>
          <a:p>
            <a:pPr algn="l" latinLnBrk="1">
              <a:lnSpc>
                <a:spcPts val="30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楷体" pitchFamily="34" charset="-122"/>
                <a:cs typeface="微软雅黑" pitchFamily="34" charset="-120"/>
              </a:rPr>
              <a:t>小面片刚好从锅的左边缘进入锅中和小面片刚好从锅的右边缘进入锅中为此题的两个临界情况</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2800"/>
              </a:lnSpc>
            </a:pPr>
            <a:r>
              <a:rPr lang="en-US" altLang="zh-CN" b="0" i="0">
                <a:solidFill>
                  <a:srgbClr val="000000"/>
                </a:solidFill>
                <a:latin typeface="微软雅黑" pitchFamily="34" charset="0"/>
                <a:ea typeface="楷体" pitchFamily="34" charset="-122"/>
                <a:cs typeface="微软雅黑" pitchFamily="34" charset="-120"/>
              </a:rPr>
              <a:t>由大招攻略</a:t>
            </a:r>
            <a:r>
              <a:rPr lang="en-US" altLang="zh-CN" b="0" i="0" dirty="0">
                <a:solidFill>
                  <a:srgbClr val="000000"/>
                </a:solidFill>
                <a:latin typeface="微软雅黑" pitchFamily="34" charset="0"/>
                <a:ea typeface="微软雅黑" pitchFamily="34" charset="-122"/>
                <a:cs typeface="微软雅黑" pitchFamily="34" charset="-120"/>
              </a:rPr>
              <a:t>9</a:t>
            </a:r>
            <a:r>
              <a:rPr lang="en-US" altLang="zh-CN" b="0" i="0" dirty="0">
                <a:solidFill>
                  <a:srgbClr val="000000"/>
                </a:solidFill>
                <a:latin typeface="微软雅黑" pitchFamily="34" charset="0"/>
                <a:ea typeface="楷体" pitchFamily="34" charset="-122"/>
                <a:cs typeface="微软雅黑" pitchFamily="34" charset="-120"/>
              </a:rPr>
              <a:t>分别对这两种情况下的平抛运动进行分析即可</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AlternateContent xmlns:mc="http://schemas.openxmlformats.org/markup-compatibility/2006">
        <mc:Choice xmlns:a14="http://schemas.microsoft.com/office/drawing/2010/main" Requires="a14">
          <p:sp>
            <p:nvSpPr>
              <p:cNvPr id="3" name="QC_4_AS.27_1#67a1fafe8?vop=1&amp;pid=8a8703c68&amp;color=0,0,0&amp;vtp=1&amp;bbb=1&amp;hb=1"/>
              <p:cNvSpPr/>
              <p:nvPr/>
            </p:nvSpPr>
            <p:spPr>
              <a:xfrm>
                <a:off x="832104" y="2261554"/>
                <a:ext cx="10533888" cy="3843655"/>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【解析】面片飞行过程中水平方向做匀速直线运动，若先飞出的面片初速度较大</a:t>
                </a:r>
                <a:r>
                  <a:rPr lang="en-US" altLang="zh-CN" sz="1800" b="0" i="0">
                    <a:solidFill>
                      <a:srgbClr val="000000"/>
                    </a:solidFill>
                    <a:latin typeface="微软雅黑" pitchFamily="34" charset="0"/>
                    <a:ea typeface="微软雅黑" pitchFamily="34" charset="-122"/>
                    <a:cs typeface="微软雅黑" pitchFamily="34" charset="-120"/>
                  </a:rPr>
                  <a:t>，则空中相邻两个面片飞</a:t>
                </a:r>
              </a:p>
              <a:p>
                <a:pPr latinLnBrk="1">
                  <a:lnSpc>
                    <a:spcPts val="4200"/>
                  </a:lnSpc>
                </a:pPr>
                <a:r>
                  <a:rPr lang="en-US" altLang="zh-CN" sz="1800" b="0" i="0">
                    <a:solidFill>
                      <a:srgbClr val="000000"/>
                    </a:solidFill>
                    <a:latin typeface="微软雅黑" pitchFamily="34" charset="0"/>
                    <a:ea typeface="微软雅黑" pitchFamily="34" charset="-122"/>
                    <a:cs typeface="微软雅黑" pitchFamily="34" charset="-120"/>
                  </a:rPr>
                  <a:t>行过程中水平距离逐渐变大</a:t>
                </a:r>
                <a:r>
                  <a:rPr lang="en-US" altLang="zh-CN" sz="1800" b="0" i="0" dirty="0">
                    <a:solidFill>
                      <a:srgbClr val="000000"/>
                    </a:solidFill>
                    <a:latin typeface="微软雅黑" pitchFamily="34" charset="0"/>
                    <a:ea typeface="微软雅黑" pitchFamily="34" charset="-122"/>
                    <a:cs typeface="微软雅黑" pitchFamily="34" charset="-120"/>
                  </a:rPr>
                  <a:t>，故A正确；掉落位置不相同的小面片，下落高度相同，由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a:t>
                </a:r>
                <a:r>
                  <a:rPr lang="en-US" altLang="zh-CN" sz="1800" b="0" i="0">
                    <a:solidFill>
                      <a:srgbClr val="000000"/>
                    </a:solidFill>
                    <a:latin typeface="微软雅黑" pitchFamily="34" charset="0"/>
                    <a:ea typeface="微软雅黑" pitchFamily="34" charset="-122"/>
                    <a:cs typeface="微软雅黑" pitchFamily="34" charset="-120"/>
                  </a:rPr>
                  <a:t>，下</a:t>
                </a:r>
              </a:p>
              <a:p>
                <a:pPr latinLnBrk="1">
                  <a:lnSpc>
                    <a:spcPts val="4200"/>
                  </a:lnSpc>
                </a:pPr>
                <a:r>
                  <a:rPr lang="en-US" altLang="zh-CN" sz="1800" b="0" i="0">
                    <a:solidFill>
                      <a:srgbClr val="000000"/>
                    </a:solidFill>
                    <a:latin typeface="微软雅黑" pitchFamily="34" charset="0"/>
                    <a:ea typeface="微软雅黑" pitchFamily="34" charset="-122"/>
                    <a:cs typeface="微软雅黑" pitchFamily="34" charset="-120"/>
                  </a:rPr>
                  <a:t>落的时间相等</a:t>
                </a:r>
                <a:r>
                  <a:rPr lang="en-US" altLang="zh-CN" sz="18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𝑔𝑡</m:t>
                    </m:r>
                  </m:oMath>
                </a14:m>
                <a:r>
                  <a:rPr lang="en-US" altLang="zh-CN" sz="1800" b="0" i="0" dirty="0">
                    <a:solidFill>
                      <a:srgbClr val="000000"/>
                    </a:solidFill>
                    <a:latin typeface="微软雅黑" pitchFamily="34" charset="0"/>
                    <a:ea typeface="微软雅黑" pitchFamily="34" charset="-122"/>
                    <a:cs typeface="微软雅黑" pitchFamily="34" charset="-120"/>
                  </a:rPr>
                  <a:t>可知，从抛出到落水前瞬间速度的变化量相同，故B错误；由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可知，</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下落时间为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𝐿</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，水平位移的范围为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&lt;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&lt;3</m:t>
                    </m:r>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（大招攻略9平抛临界条件</a:t>
                </a:r>
                <a:r>
                  <a:rPr lang="en-US" altLang="zh-CN" sz="1800" b="0" i="0">
                    <a:solidFill>
                      <a:srgbClr val="00A0AF"/>
                    </a:solidFill>
                    <a:latin typeface="微软雅黑" pitchFamily="34" charset="0"/>
                    <a:ea typeface="楷体" pitchFamily="34" charset="-122"/>
                    <a:cs typeface="微软雅黑" pitchFamily="34" charset="-120"/>
                  </a:rPr>
                  <a:t>——临界条件的提取与使用</a:t>
                </a:r>
              </a:p>
              <a:p>
                <a:pPr latinLnBrk="1">
                  <a:lnSpc>
                    <a:spcPts val="3000"/>
                  </a:lnSpc>
                </a:pPr>
                <a:r>
                  <a:rPr lang="en-US" altLang="zh-CN" sz="1800" b="0" i="0">
                    <a:solidFill>
                      <a:srgbClr val="00A0AF"/>
                    </a:solidFill>
                    <a:latin typeface="微软雅黑" pitchFamily="34" charset="0"/>
                    <a:ea typeface="楷体" pitchFamily="34" charset="-122"/>
                    <a:cs typeface="微软雅黑" pitchFamily="34" charset="-120"/>
                  </a:rPr>
                  <a:t>方法）</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则初速度大小的取值</a:t>
                </a:r>
                <a:endParaRPr lang="en-US" altLang="zh-CN" sz="1800" dirty="0"/>
              </a:p>
              <a:p>
                <a:pPr latinLnBrk="1">
                  <a:lnSpc>
                    <a:spcPts val="4400"/>
                  </a:lnSpc>
                </a:pPr>
                <a:r>
                  <a:rPr lang="en-US" altLang="zh-CN" b="0" i="0">
                    <a:solidFill>
                      <a:srgbClr val="000000"/>
                    </a:solidFill>
                    <a:latin typeface="微软雅黑" pitchFamily="34" charset="0"/>
                    <a:ea typeface="微软雅黑" pitchFamily="34" charset="-122"/>
                    <a:cs typeface="微软雅黑" pitchFamily="34" charset="-120"/>
                  </a:rPr>
                  <a:t>范</a:t>
                </a:r>
                <a:r>
                  <a:rPr lang="en-US" altLang="zh-CN" sz="1800" b="0" i="0">
                    <a:solidFill>
                      <a:srgbClr val="000000"/>
                    </a:solidFill>
                    <a:latin typeface="微软雅黑" pitchFamily="34" charset="0"/>
                    <a:ea typeface="微软雅黑" pitchFamily="34" charset="-122"/>
                    <a:cs typeface="微软雅黑" pitchFamily="34" charset="-120"/>
                  </a:rPr>
                  <a:t>围为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𝐿</m:t>
                        </m:r>
                      </m:num>
                      <m:den>
                        <m:r>
                          <a:rPr lang="en-US" altLang="zh-CN" sz="1800" b="0" i="0">
                            <a:solidFill>
                              <a:srgbClr val="000000"/>
                            </a:solidFill>
                            <a:latin typeface="Cambria Math" pitchFamily="34" charset="0"/>
                            <a:ea typeface="Cambria Math" pitchFamily="34" charset="-122"/>
                            <a:cs typeface="Cambria Math" pitchFamily="34" charset="-120"/>
                          </a:rPr>
                          <m:t>𝑡</m:t>
                        </m:r>
                      </m:den>
                    </m:f>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&lt;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𝐿</m:t>
                        </m:r>
                      </m:num>
                      <m:den>
                        <m:r>
                          <a:rPr lang="en-US" altLang="zh-CN" sz="1800" b="0" i="0">
                            <a:solidFill>
                              <a:srgbClr val="000000"/>
                            </a:solidFill>
                            <a:latin typeface="Cambria Math" pitchFamily="34" charset="0"/>
                            <a:ea typeface="Cambria Math" pitchFamily="34" charset="-122"/>
                            <a:cs typeface="Cambria Math" pitchFamily="34" charset="-120"/>
                          </a:rPr>
                          <m:t>𝑡</m:t>
                        </m:r>
                      </m:den>
                    </m:f>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𝑔𝐿</m:t>
                            </m:r>
                          </m:num>
                          <m:den>
                            <m:r>
                              <a:rPr lang="en-US" altLang="zh-CN" sz="1800" b="0" i="0">
                                <a:solidFill>
                                  <a:srgbClr val="000000"/>
                                </a:solidFill>
                                <a:latin typeface="Cambria Math" pitchFamily="34" charset="0"/>
                                <a:ea typeface="Cambria Math" pitchFamily="34" charset="-122"/>
                                <a:cs typeface="Cambria Math" pitchFamily="34" charset="-120"/>
                              </a:rPr>
                              <m:t>2</m:t>
                            </m:r>
                          </m:den>
                        </m:f>
                      </m:e>
                    </m:rad>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&lt;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9</m:t>
                            </m:r>
                            <m:r>
                              <a:rPr lang="en-US" altLang="zh-CN" sz="1800" b="0" i="0">
                                <a:solidFill>
                                  <a:srgbClr val="000000"/>
                                </a:solidFill>
                                <a:latin typeface="Cambria Math" pitchFamily="34" charset="0"/>
                                <a:ea typeface="Cambria Math" pitchFamily="34" charset="-122"/>
                                <a:cs typeface="Cambria Math" pitchFamily="34" charset="-120"/>
                              </a:rPr>
                              <m:t>𝑔𝐿</m:t>
                            </m:r>
                          </m:num>
                          <m:den>
                            <m:r>
                              <a:rPr lang="en-US" altLang="zh-CN" sz="1800" b="0" i="0">
                                <a:solidFill>
                                  <a:srgbClr val="000000"/>
                                </a:solidFill>
                                <a:latin typeface="Cambria Math" pitchFamily="34" charset="0"/>
                                <a:ea typeface="Cambria Math" pitchFamily="34" charset="-122"/>
                                <a:cs typeface="Cambria Math" pitchFamily="34" charset="-120"/>
                              </a:rPr>
                              <m:t>2</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，落入锅中时的竖直分速度为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𝑔𝐿</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，则落入锅中时</a:t>
                </a:r>
                <a:r>
                  <a:rPr lang="en-US" altLang="zh-CN" sz="1800" b="0" i="0">
                    <a:solidFill>
                      <a:srgbClr val="000000"/>
                    </a:solidFill>
                    <a:latin typeface="微软雅黑" pitchFamily="34" charset="0"/>
                    <a:ea typeface="微软雅黑" pitchFamily="34" charset="-122"/>
                    <a:cs typeface="微软雅黑" pitchFamily="34" charset="-120"/>
                  </a:rPr>
                  <a:t>，最大</a:t>
                </a:r>
              </a:p>
              <a:p>
                <a:pPr latinLnBrk="1">
                  <a:lnSpc>
                    <a:spcPts val="4500"/>
                  </a:lnSpc>
                </a:pPr>
                <a:r>
                  <a:rPr lang="en-US" altLang="zh-CN" sz="1800" b="0" i="0">
                    <a:solidFill>
                      <a:srgbClr val="000000"/>
                    </a:solidFill>
                    <a:latin typeface="微软雅黑" pitchFamily="34" charset="0"/>
                    <a:ea typeface="微软雅黑" pitchFamily="34" charset="-122"/>
                    <a:cs typeface="微软雅黑" pitchFamily="34" charset="-120"/>
                  </a:rPr>
                  <a:t>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m:rPr>
                            <m:sty m:val="p"/>
                          </m:rPr>
                          <a:rPr lang="en-US" altLang="zh-CN" sz="1800" b="0" i="0">
                            <a:solidFill>
                              <a:srgbClr val="000000"/>
                            </a:solidFill>
                            <a:latin typeface="Cambria Math" pitchFamily="34" charset="0"/>
                            <a:ea typeface="Cambria Math" pitchFamily="34" charset="-122"/>
                            <a:cs typeface="Cambria Math" pitchFamily="34" charset="-120"/>
                          </a:rPr>
                          <m:t>max</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𝑔𝐿</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9</m:t>
                            </m:r>
                            <m:r>
                              <a:rPr lang="en-US" altLang="zh-CN" sz="1800" b="0" i="0">
                                <a:solidFill>
                                  <a:srgbClr val="000000"/>
                                </a:solidFill>
                                <a:latin typeface="Cambria Math" pitchFamily="34" charset="0"/>
                                <a:ea typeface="Cambria Math" pitchFamily="34" charset="-122"/>
                                <a:cs typeface="Cambria Math" pitchFamily="34" charset="-120"/>
                              </a:rPr>
                              <m:t>𝑔𝐿</m:t>
                            </m:r>
                          </m:num>
                          <m:den>
                            <m:r>
                              <a:rPr lang="en-US" altLang="zh-CN" sz="1800" b="0" i="0">
                                <a:solidFill>
                                  <a:srgbClr val="000000"/>
                                </a:solidFill>
                                <a:latin typeface="Cambria Math" pitchFamily="34" charset="0"/>
                                <a:ea typeface="Cambria Math" pitchFamily="34" charset="-122"/>
                                <a:cs typeface="Cambria Math" pitchFamily="34" charset="-120"/>
                              </a:rPr>
                              <m:t>2</m:t>
                            </m:r>
                          </m:den>
                        </m:f>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13</m:t>
                            </m:r>
                            <m:r>
                              <a:rPr lang="en-US" altLang="zh-CN" sz="1800" b="0" i="0">
                                <a:solidFill>
                                  <a:srgbClr val="000000"/>
                                </a:solidFill>
                                <a:latin typeface="Cambria Math" pitchFamily="34" charset="0"/>
                                <a:ea typeface="Cambria Math" pitchFamily="34" charset="-122"/>
                                <a:cs typeface="Cambria Math" pitchFamily="34" charset="-120"/>
                              </a:rPr>
                              <m:t>𝑔𝐿</m:t>
                            </m:r>
                          </m:num>
                          <m:den>
                            <m:r>
                              <a:rPr lang="en-US" altLang="zh-CN" sz="1800" b="0" i="0">
                                <a:solidFill>
                                  <a:srgbClr val="000000"/>
                                </a:solidFill>
                                <a:latin typeface="Cambria Math" pitchFamily="34" charset="0"/>
                                <a:ea typeface="Cambria Math" pitchFamily="34" charset="-122"/>
                                <a:cs typeface="Cambria Math" pitchFamily="34" charset="-120"/>
                              </a:rPr>
                              <m:t>2</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，最小速度为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m:rPr>
                            <m:sty m:val="p"/>
                          </m:rPr>
                          <a:rPr lang="en-US" altLang="zh-CN" sz="1800" b="0" i="0">
                            <a:solidFill>
                              <a:srgbClr val="000000"/>
                            </a:solidFill>
                            <a:latin typeface="Cambria Math" pitchFamily="34" charset="0"/>
                            <a:ea typeface="Cambria Math" pitchFamily="34" charset="-122"/>
                            <a:cs typeface="Cambria Math" pitchFamily="34" charset="-120"/>
                          </a:rPr>
                          <m:t>min</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𝑔𝐿</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𝑔𝐿</m:t>
                            </m:r>
                          </m:num>
                          <m:den>
                            <m:r>
                              <a:rPr lang="en-US" altLang="zh-CN" sz="1800" b="0" i="0">
                                <a:solidFill>
                                  <a:srgbClr val="000000"/>
                                </a:solidFill>
                                <a:latin typeface="Cambria Math" pitchFamily="34" charset="0"/>
                                <a:ea typeface="Cambria Math" pitchFamily="34" charset="-122"/>
                                <a:cs typeface="Cambria Math" pitchFamily="34" charset="-120"/>
                              </a:rPr>
                              <m:t>2</m:t>
                            </m:r>
                          </m:den>
                        </m:f>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r>
                              <a:rPr lang="en-US" altLang="zh-CN" sz="1800" b="0" i="0">
                                <a:solidFill>
                                  <a:srgbClr val="000000"/>
                                </a:solidFill>
                                <a:latin typeface="Cambria Math" pitchFamily="34" charset="0"/>
                                <a:ea typeface="Cambria Math" pitchFamily="34" charset="-122"/>
                                <a:cs typeface="Cambria Math" pitchFamily="34" charset="-120"/>
                              </a:rPr>
                              <m:t>𝑔𝐿</m:t>
                            </m:r>
                          </m:num>
                          <m:den>
                            <m:r>
                              <a:rPr lang="en-US" altLang="zh-CN" sz="1800" b="0" i="0">
                                <a:solidFill>
                                  <a:srgbClr val="000000"/>
                                </a:solidFill>
                                <a:latin typeface="Cambria Math" pitchFamily="34" charset="0"/>
                                <a:ea typeface="Cambria Math" pitchFamily="34" charset="-122"/>
                                <a:cs typeface="Cambria Math" pitchFamily="34" charset="-120"/>
                              </a:rPr>
                              <m:t>2</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，可知面片落入锅中时</a:t>
                </a:r>
                <a:r>
                  <a:rPr lang="en-US" altLang="zh-CN" sz="1800" b="0" i="0">
                    <a:solidFill>
                      <a:srgbClr val="000000"/>
                    </a:solidFill>
                    <a:latin typeface="微软雅黑" pitchFamily="34" charset="0"/>
                    <a:ea typeface="微软雅黑" pitchFamily="34" charset="-122"/>
                    <a:cs typeface="微软雅黑" pitchFamily="34" charset="-120"/>
                  </a:rPr>
                  <a:t>，最大速</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度不是最小速度的</a:t>
                </a:r>
                <a:r>
                  <a:rPr lang="en-US" altLang="zh-CN" b="0" i="0" dirty="0">
                    <a:solidFill>
                      <a:srgbClr val="000000"/>
                    </a:solidFill>
                    <a:latin typeface="微软雅黑" pitchFamily="34" charset="0"/>
                    <a:ea typeface="微软雅黑" pitchFamily="34" charset="-122"/>
                    <a:cs typeface="微软雅黑" pitchFamily="34" charset="-120"/>
                  </a:rPr>
                  <a:t>3倍，故C、D错误.</a:t>
                </a:r>
                <a:endParaRPr lang="en-US" altLang="zh-CN" dirty="0"/>
              </a:p>
            </p:txBody>
          </p:sp>
        </mc:Choice>
        <mc:Fallback>
          <p:sp>
            <p:nvSpPr>
              <p:cNvPr id="3" name="QC_4_AS.27_1#67a1fafe8?vop=1&amp;pid=8a8703c68&amp;color=0,0,0&amp;vtp=1&amp;bbb=1&amp;hb=1"/>
              <p:cNvSpPr>
                <a:spLocks noRot="1" noChangeAspect="1" noMove="1" noResize="1" noEditPoints="1" noAdjustHandles="1" noChangeArrowheads="1" noChangeShapeType="1" noTextEdit="1"/>
              </p:cNvSpPr>
              <p:nvPr/>
            </p:nvSpPr>
            <p:spPr>
              <a:xfrm>
                <a:off x="832104" y="2261554"/>
                <a:ext cx="10533888" cy="3843655"/>
              </a:xfrm>
              <a:prstGeom prst="rect">
                <a:avLst/>
              </a:prstGeom>
              <a:blipFill>
                <a:blip r:embed="rId3"/>
                <a:stretch>
                  <a:fillRect l="-1389" t="-317" r="-1331" b="-3487"/>
                </a:stretch>
              </a:blipFill>
              <a:ln/>
            </p:spPr>
            <p:txBody>
              <a:bodyPr/>
              <a:lstStyle/>
              <a:p>
                <a:r>
                  <a:rPr lang="zh-CN" altLang="en-US">
                    <a:noFill/>
                  </a:rPr>
                  <a:t> </a:t>
                </a:r>
              </a:p>
            </p:txBody>
          </p:sp>
        </mc:Fallback>
      </mc:AlternateContent>
      <p:sp>
        <p:nvSpPr>
          <p:cNvPr id="4" name="QC_4_AS.27_1#67a1fafe8?vop=1&amp;pid=8a8703c68&amp;color=0,0,0&amp;vtp=1&amp;bbb=1&amp;hb=1&amp;uw=1">
            <a:extLst>
              <a:ext uri="{FF2B5EF4-FFF2-40B4-BE49-F238E27FC236}">
                <a16:creationId xmlns:a16="http://schemas.microsoft.com/office/drawing/2014/main" id="{4906528D-1D6B-48BE-10AF-A1FF68DBE080}"/>
              </a:ext>
            </a:extLst>
          </p:cNvPr>
          <p:cNvSpPr/>
          <p:nvPr/>
        </p:nvSpPr>
        <p:spPr>
          <a:xfrm>
            <a:off x="2961577" y="3707544"/>
            <a:ext cx="8433245" cy="5624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4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5" name="QC_4_AS.27_1#67a1fafe8?vop=1&amp;pid=8a8703c68&amp;color=0,0,0&amp;vtp=1&amp;bbb=1&amp;hb=1&amp;uw=1">
            <a:extLst>
              <a:ext uri="{FF2B5EF4-FFF2-40B4-BE49-F238E27FC236}">
                <a16:creationId xmlns:a16="http://schemas.microsoft.com/office/drawing/2014/main" id="{71CCF7EF-DE5E-7416-317B-1E61C1458B56}"/>
              </a:ext>
            </a:extLst>
          </p:cNvPr>
          <p:cNvSpPr/>
          <p:nvPr/>
        </p:nvSpPr>
        <p:spPr>
          <a:xfrm>
            <a:off x="832104" y="4267931"/>
            <a:ext cx="685800" cy="3814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5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
                                            <p:bg/>
                                          </p:spTgt>
                                        </p:tgtEl>
                                        <p:attrNameLst>
                                          <p:attrName>style.visibility</p:attrName>
                                        </p:attrNameLst>
                                      </p:cBhvr>
                                      <p:to>
                                        <p:strVal val="visible"/>
                                      </p:to>
                                    </p:set>
                                    <p:anim calcmode="lin" valueType="num">
                                      <p:cBhvr additive="base">
                                        <p:cTn id="4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4">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txEl>
                                              <p:pRg st="0" end="0"/>
                                            </p:txEl>
                                          </p:spTgt>
                                        </p:tgtEl>
                                        <p:attrNameLst>
                                          <p:attrName>style.visibility</p:attrName>
                                        </p:attrNameLst>
                                      </p:cBhvr>
                                      <p:to>
                                        <p:strVal val="visible"/>
                                      </p:to>
                                    </p:set>
                                    <p:anim calcmode="lin" valueType="num">
                                      <p:cBhvr additive="base">
                                        <p:cTn id="4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bg/>
                                          </p:spTgt>
                                        </p:tgtEl>
                                        <p:attrNameLst>
                                          <p:attrName>style.visibility</p:attrName>
                                        </p:attrNameLst>
                                      </p:cBhvr>
                                      <p:to>
                                        <p:strVal val="visible"/>
                                      </p:to>
                                    </p:set>
                                    <p:anim calcmode="lin" valueType="num">
                                      <p:cBhvr additive="base">
                                        <p:cTn id="5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5">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
                                            <p:txEl>
                                              <p:pRg st="0" end="0"/>
                                            </p:txEl>
                                          </p:spTgt>
                                        </p:tgtEl>
                                        <p:attrNameLst>
                                          <p:attrName>style.visibility</p:attrName>
                                        </p:attrNameLst>
                                      </p:cBhvr>
                                      <p:to>
                                        <p:strVal val="visible"/>
                                      </p:to>
                                    </p:set>
                                    <p:anim calcmode="lin" valueType="num">
                                      <p:cBhvr additive="base">
                                        <p:cTn id="5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8_1#2bef66353?vop=1&amp;pid=8a8703c68&amp;color=0,0,0&amp;vtp=1&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一位乒乓球运动员两次用拍击球，第一次使乒乓球沿水平方向飞出，乒乓球先落在自己一方场地的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弹跳起来后</a:t>
                </a:r>
                <a:r>
                  <a:rPr lang="en-US" altLang="zh-CN" sz="1800" b="0" i="0" dirty="0">
                    <a:solidFill>
                      <a:srgbClr val="000000"/>
                    </a:solidFill>
                    <a:latin typeface="微软雅黑" pitchFamily="34" charset="0"/>
                    <a:ea typeface="微软雅黑" pitchFamily="34" charset="-122"/>
                    <a:cs typeface="微软雅黑" pitchFamily="34" charset="-120"/>
                  </a:rPr>
                  <a:t>，刚好从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点擦网而过，落到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点，第二次乒乓球沿水平方向飞出从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点擦网后也落在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a:t>
                </a:r>
                <a:r>
                  <a:rPr lang="en-US" altLang="zh-CN" sz="1800" b="0" i="0">
                    <a:solidFill>
                      <a:srgbClr val="000000"/>
                    </a:solidFill>
                    <a:latin typeface="微软雅黑" pitchFamily="34" charset="0"/>
                    <a:ea typeface="微软雅黑" pitchFamily="34" charset="-122"/>
                    <a:cs typeface="微软雅黑" pitchFamily="34" charset="-120"/>
                  </a:rPr>
                  <a:t>，设</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球与桌面碰撞前后的水平分速度不变</a:t>
                </a:r>
                <a:r>
                  <a:rPr lang="en-US" altLang="zh-CN" sz="1800" b="0" i="0" dirty="0">
                    <a:solidFill>
                      <a:srgbClr val="000000"/>
                    </a:solidFill>
                    <a:latin typeface="微软雅黑" pitchFamily="34" charset="0"/>
                    <a:ea typeface="微软雅黑" pitchFamily="34" charset="-122"/>
                    <a:cs typeface="微软雅黑" pitchFamily="34" charset="-120"/>
                  </a:rPr>
                  <a:t>，竖直分速度等大反向，且运动过程不计空气阻力，则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点到</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乒乓球桌面的高度之比为(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28_1#2bef66353?vop=1&amp;pid=8a8703c68&amp;color=0,0,0&amp;vtp=1&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3530" b="-9091"/>
                </a:stretch>
              </a:blipFill>
              <a:ln/>
            </p:spPr>
            <p:txBody>
              <a:bodyPr/>
              <a:lstStyle/>
              <a:p>
                <a:r>
                  <a:rPr lang="zh-CN" altLang="en-US">
                    <a:noFill/>
                  </a:rPr>
                  <a:t> </a:t>
                </a:r>
              </a:p>
            </p:txBody>
          </p:sp>
        </mc:Fallback>
      </mc:AlternateContent>
      <p:sp>
        <p:nvSpPr>
          <p:cNvPr id="3" name="QC_4_AN.29_1#2bef66353.bracket?vop=1&amp;pid=8a8703c68&amp;color=0,0,0&amp;vpa=6&amp;vtp=1"/>
          <p:cNvSpPr/>
          <p:nvPr/>
        </p:nvSpPr>
        <p:spPr>
          <a:xfrm>
            <a:off x="3530060"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pic>
        <p:nvPicPr>
          <p:cNvPr id="4" name="QC_4_BD.28_2#2bef66353?vop=1&amp;pid=8a8703c6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056632" y="3241232"/>
            <a:ext cx="2084832" cy="79552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28_3#2bef66353.choices?vop=1&amp;pid=8a8703c68&amp;color=0,0,0&amp;vtp=1&amp;bbb=1"/>
              <p:cNvSpPr/>
              <p:nvPr/>
            </p:nvSpPr>
            <p:spPr>
              <a:xfrm>
                <a:off x="832104" y="4168332"/>
                <a:ext cx="10533888" cy="356235"/>
              </a:xfrm>
              <a:prstGeom prst="rect">
                <a:avLst/>
              </a:prstGeom>
              <a:noFill/>
              <a:ln/>
            </p:spPr>
            <p:txBody>
              <a:bodyPr wrap="none" lIns="0" tIns="0" rIns="0" bIns="0" rtlCol="0" anchor="t"/>
              <a:lstStyle/>
              <a:p>
                <a:pPr latinLnBrk="1">
                  <a:lnSpc>
                    <a:spcPts val="3200"/>
                  </a:lnSpc>
                  <a:tabLst>
                    <a:tab pos="2696972" algn="l"/>
                    <a:tab pos="5368544" algn="l"/>
                    <a:tab pos="8052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3:4</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2:3</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28_3#2bef66353.choices?vop=1&amp;pid=8a8703c68&amp;color=0,0,0&amp;vtp=1&amp;bbb=1"/>
              <p:cNvSpPr>
                <a:spLocks noRot="1" noChangeAspect="1" noMove="1" noResize="1" noEditPoints="1" noAdjustHandles="1" noChangeArrowheads="1" noChangeShapeType="1" noTextEdit="1"/>
              </p:cNvSpPr>
              <p:nvPr/>
            </p:nvSpPr>
            <p:spPr>
              <a:xfrm>
                <a:off x="832104" y="4168332"/>
                <a:ext cx="10533888" cy="356235"/>
              </a:xfrm>
              <a:prstGeom prst="rect">
                <a:avLst/>
              </a:prstGeom>
              <a:blipFill>
                <a:blip r:embed="rId5"/>
                <a:stretch>
                  <a:fillRect l="-1389" b="-413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0_1#2bef66353?vop=1&amp;pid=8a8703c68&amp;color=0,0,0&amp;vtp=1&amp;bt=1&amp;bbb=1&amp;hb=1"/>
              <p:cNvSpPr/>
              <p:nvPr/>
            </p:nvSpPr>
            <p:spPr>
              <a:xfrm>
                <a:off x="832104" y="1512000"/>
                <a:ext cx="10533888" cy="29845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【解析】由平抛运动的规律可知，两次乒乓球分别被击出至各自第一次落地的时间是相等的</a:t>
                </a:r>
                <a:r>
                  <a:rPr lang="en-US" altLang="zh-CN" sz="1800" b="0" i="0">
                    <a:solidFill>
                      <a:srgbClr val="000000"/>
                    </a:solidFill>
                    <a:latin typeface="微软雅黑" pitchFamily="34" charset="0"/>
                    <a:ea typeface="微软雅黑" pitchFamily="34" charset="-122"/>
                    <a:cs typeface="微软雅黑" pitchFamily="34" charset="-120"/>
                  </a:rPr>
                  <a:t>，由于乒乓球</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与桌面碰撞后速度大小不变</a:t>
                </a:r>
                <a:r>
                  <a:rPr lang="en-US" altLang="zh-CN" sz="1800" b="0" i="0" dirty="0">
                    <a:solidFill>
                      <a:srgbClr val="000000"/>
                    </a:solidFill>
                    <a:latin typeface="微软雅黑" pitchFamily="34" charset="0"/>
                    <a:ea typeface="微软雅黑" pitchFamily="34" charset="-122"/>
                    <a:cs typeface="微软雅黑" pitchFamily="34" charset="-120"/>
                  </a:rPr>
                  <a:t>，设第一球自击出到落到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点的时间为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，第二球自击出到落到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点的时间为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=3</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，由于两次乒乓球在水平方向均为匀速运动，水平位移大小相等，设它们从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点出发时的初速</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度大小分别为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，设两次乒乓球从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点时间分别为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，由于两次乒乓</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点水平距离相等，则</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=3</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，第二次乒乓球在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𝐶𝐴</m:t>
                    </m:r>
                  </m:oMath>
                </a14:m>
                <a:r>
                  <a:rPr lang="en-US" altLang="zh-CN" sz="1800" b="0" i="0" dirty="0">
                    <a:solidFill>
                      <a:srgbClr val="000000"/>
                    </a:solidFill>
                    <a:latin typeface="微软雅黑" pitchFamily="34" charset="0"/>
                    <a:ea typeface="微软雅黑" pitchFamily="34" charset="-122"/>
                    <a:cs typeface="微软雅黑" pitchFamily="34" charset="-120"/>
                  </a:rPr>
                  <a:t>段运动时间为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，等于第一次乒乓球</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𝐵𝐶</m:t>
                    </m:r>
                  </m:oMath>
                </a14:m>
                <a:r>
                  <a:rPr lang="en-US" altLang="zh-CN" sz="1800" b="0" i="0" dirty="0">
                    <a:solidFill>
                      <a:srgbClr val="000000"/>
                    </a:solidFill>
                    <a:latin typeface="微软雅黑" pitchFamily="34" charset="0"/>
                    <a:ea typeface="微软雅黑" pitchFamily="34" charset="-122"/>
                    <a:cs typeface="微软雅黑" pitchFamily="34" charset="-120"/>
                  </a:rPr>
                  <a:t>段运动时间，由两球从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的水平距离相等，得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e>
                    </m:d>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点到</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桌面的高度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𝐻</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𝑔</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2</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2</m:t>
                                </m:r>
                              </m:sub>
                            </m:sSub>
                          </m:e>
                        </m:d>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𝐶</m:t>
                    </m:r>
                  </m:oMath>
                </a14:m>
                <a:r>
                  <a:rPr lang="en-US" altLang="zh-CN" b="0" i="0" dirty="0">
                    <a:solidFill>
                      <a:srgbClr val="000000"/>
                    </a:solidFill>
                    <a:latin typeface="微软雅黑" pitchFamily="34" charset="0"/>
                    <a:ea typeface="微软雅黑" pitchFamily="34" charset="-122"/>
                    <a:cs typeface="微软雅黑" pitchFamily="34" charset="-120"/>
                  </a:rPr>
                  <a:t>点到桌面的高度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h</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𝑔</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2</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2</m:t>
                                </m:r>
                              </m:sub>
                            </m:sSub>
                          </m:e>
                        </m:d>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𝑔</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2</m:t>
                        </m:r>
                      </m:sub>
                      <m:sup>
                        <m:r>
                          <a:rPr lang="en-US" altLang="zh-CN" b="0" i="0">
                            <a:solidFill>
                              <a:srgbClr val="000000"/>
                            </a:solidFill>
                            <a:latin typeface="Cambria Math" pitchFamily="34" charset="0"/>
                            <a:ea typeface="Cambria Math" pitchFamily="34" charset="-122"/>
                            <a:cs typeface="Cambria Math" pitchFamily="34" charset="-120"/>
                          </a:rPr>
                          <m:t>2</m:t>
                        </m:r>
                      </m:sup>
                    </m:sSubSup>
                  </m:oMath>
                </a14:m>
                <a:r>
                  <a:rPr lang="en-US" altLang="zh-CN"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h</m:t>
                        </m:r>
                      </m:num>
                      <m:den>
                        <m:r>
                          <a:rPr lang="en-US" altLang="zh-CN" b="0" i="0">
                            <a:solidFill>
                              <a:srgbClr val="000000"/>
                            </a:solidFill>
                            <a:latin typeface="Cambria Math" pitchFamily="34" charset="0"/>
                            <a:ea typeface="Cambria Math" pitchFamily="34" charset="-122"/>
                            <a:cs typeface="Cambria Math" pitchFamily="34" charset="-120"/>
                          </a:rPr>
                          <m:t>𝐻</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，故A正确.</a:t>
                </a:r>
                <a:endParaRPr lang="en-US" altLang="zh-CN" dirty="0"/>
              </a:p>
            </p:txBody>
          </p:sp>
        </mc:Choice>
        <mc:Fallback>
          <p:sp>
            <p:nvSpPr>
              <p:cNvPr id="2" name="QC_4_AS.30_1#2bef66353?vop=1&amp;pid=8a8703c68&amp;color=0,0,0&amp;vtp=1&amp;bt=1&amp;bbb=1&amp;hb=1"/>
              <p:cNvSpPr>
                <a:spLocks noRot="1" noChangeAspect="1" noMove="1" noResize="1" noEditPoints="1" noAdjustHandles="1" noChangeArrowheads="1" noChangeShapeType="1" noTextEdit="1"/>
              </p:cNvSpPr>
              <p:nvPr/>
            </p:nvSpPr>
            <p:spPr>
              <a:xfrm>
                <a:off x="832104" y="1512000"/>
                <a:ext cx="10533888" cy="2984500"/>
              </a:xfrm>
              <a:prstGeom prst="rect">
                <a:avLst/>
              </a:prstGeom>
              <a:blipFill>
                <a:blip r:embed="rId3"/>
                <a:stretch>
                  <a:fillRect l="-1389" r="-3414" b="-2857"/>
                </a:stretch>
              </a:blipFill>
              <a:ln/>
            </p:spPr>
            <p:txBody>
              <a:bodyPr/>
              <a:lstStyle/>
              <a:p>
                <a:r>
                  <a:rPr lang="zh-CN" altLang="en-US">
                    <a:noFill/>
                  </a:rPr>
                  <a:t> </a:t>
                </a:r>
              </a:p>
            </p:txBody>
          </p:sp>
        </mc:Fallback>
      </mc:AlternateContent>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31_1#5f02512cb?vop=1&amp;pid=8a8703c68&amp;color=0,0,0&amp;vtp=1&amp;bt=1&amp;bbb=1&amp;hb=1"/>
              <p:cNvSpPr/>
              <p:nvPr/>
            </p:nvSpPr>
            <p:spPr>
              <a:xfrm>
                <a:off x="832104" y="1512000"/>
                <a:ext cx="10533888" cy="7728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易错题</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如图所示，排球场总长为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，设球网高度为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，运动员站在网前</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处正对球网跳起将球</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水平击出</a:t>
                </a:r>
                <a:r>
                  <a:rPr lang="en-US" altLang="zh-CN" b="0" i="0" dirty="0">
                    <a:solidFill>
                      <a:srgbClr val="000000"/>
                    </a:solidFill>
                    <a:latin typeface="微软雅黑" pitchFamily="34" charset="0"/>
                    <a:ea typeface="微软雅黑" pitchFamily="34" charset="-122"/>
                    <a:cs typeface="微软雅黑" pitchFamily="34" charset="-120"/>
                  </a:rPr>
                  <a:t>，不计空气阻力，取</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4_BD.31_1#5f02512cb?vop=1&amp;pid=8a8703c68&amp;color=0,0,0&amp;vtp=1&amp;bt=1&amp;bbb=1&amp;hb=1"/>
              <p:cNvSpPr>
                <a:spLocks noRot="1" noChangeAspect="1" noMove="1" noResize="1" noEditPoints="1" noAdjustHandles="1" noChangeArrowheads="1" noChangeShapeType="1" noTextEdit="1"/>
              </p:cNvSpPr>
              <p:nvPr/>
            </p:nvSpPr>
            <p:spPr>
              <a:xfrm>
                <a:off x="832104" y="1512000"/>
                <a:ext cx="10533888" cy="772859"/>
              </a:xfrm>
              <a:prstGeom prst="rect">
                <a:avLst/>
              </a:prstGeom>
              <a:blipFill>
                <a:blip r:embed="rId3"/>
                <a:stretch>
                  <a:fillRect l="-1389" b="-18110"/>
                </a:stretch>
              </a:blipFill>
              <a:ln/>
            </p:spPr>
            <p:txBody>
              <a:bodyPr/>
              <a:lstStyle/>
              <a:p>
                <a:r>
                  <a:rPr lang="zh-CN" altLang="en-US">
                    <a:noFill/>
                  </a:rPr>
                  <a:t> </a:t>
                </a:r>
              </a:p>
            </p:txBody>
          </p:sp>
        </mc:Fallback>
      </mc:AlternateContent>
      <p:pic>
        <p:nvPicPr>
          <p:cNvPr id="3" name="QO_4_BD.31_2#5f02512cb?vop=1&amp;pid=8a8703c6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02352" y="2422717"/>
            <a:ext cx="1993392"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5_BD.32_1#aa14f0f35?vop=1&amp;pid=5f02512cb&amp;color=0,0,0&amp;vtp=1&amp;bbb=1"/>
              <p:cNvSpPr/>
              <p:nvPr/>
            </p:nvSpPr>
            <p:spPr>
              <a:xfrm>
                <a:off x="832104" y="3718117"/>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（1）若击球高度为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，使排球越过球网的最小击球速度为多少？</a:t>
                </a:r>
                <a:endParaRPr lang="en-US" altLang="zh-CN" sz="1800" dirty="0"/>
              </a:p>
            </p:txBody>
          </p:sp>
        </mc:Choice>
        <mc:Fallback>
          <p:sp>
            <p:nvSpPr>
              <p:cNvPr id="4" name="QO_5_BD.32_1#aa14f0f35?vop=1&amp;pid=5f02512cb&amp;color=0,0,0&amp;vtp=1&amp;bbb=1"/>
              <p:cNvSpPr>
                <a:spLocks noRot="1" noChangeAspect="1" noMove="1" noResize="1" noEditPoints="1" noAdjustHandles="1" noChangeArrowheads="1" noChangeShapeType="1" noTextEdit="1"/>
              </p:cNvSpPr>
              <p:nvPr/>
            </p:nvSpPr>
            <p:spPr>
              <a:xfrm>
                <a:off x="832104" y="3718117"/>
                <a:ext cx="10533888" cy="363855"/>
              </a:xfrm>
              <a:prstGeom prst="rect">
                <a:avLst/>
              </a:prstGeom>
              <a:blipFill>
                <a:blip r:embed="rId5"/>
                <a:stretch>
                  <a:fillRect l="-1389" b="-36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33_1#aa14f0f35?vop=1&amp;pid=5f02512cb&amp;color=0,0,0&amp;vtp=1&amp;bbb=1"/>
              <p:cNvSpPr/>
              <p:nvPr/>
            </p:nvSpPr>
            <p:spPr>
              <a:xfrm>
                <a:off x="832104" y="4124580"/>
                <a:ext cx="10533888" cy="384175"/>
              </a:xfrm>
              <a:prstGeom prst="rect">
                <a:avLst/>
              </a:prstGeom>
              <a:noFill/>
              <a:ln/>
            </p:spPr>
            <p:txBody>
              <a:bodyPr wrap="none" lIns="0" tIns="0" rIns="0" bIns="0" rtlCol="0" anchor="t"/>
              <a:lstStyle/>
              <a:p>
                <a:pPr algn="l" latinLnBrk="1">
                  <a:lnSpc>
                    <a:spcPts val="35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10</m:t>
                        </m:r>
                      </m:e>
                    </m:rad>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O_5_AN.33_1#aa14f0f35?vop=1&amp;pid=5f02512cb&amp;color=0,0,0&amp;vtp=1&amp;bbb=1"/>
              <p:cNvSpPr>
                <a:spLocks noRot="1" noChangeAspect="1" noMove="1" noResize="1" noEditPoints="1" noAdjustHandles="1" noChangeArrowheads="1" noChangeShapeType="1" noTextEdit="1"/>
              </p:cNvSpPr>
              <p:nvPr/>
            </p:nvSpPr>
            <p:spPr>
              <a:xfrm>
                <a:off x="832104" y="4124580"/>
                <a:ext cx="10533888" cy="384175"/>
              </a:xfrm>
              <a:prstGeom prst="rect">
                <a:avLst/>
              </a:prstGeom>
              <a:blipFill>
                <a:blip r:embed="rId6"/>
                <a:stretch>
                  <a:fillRect l="-810" b="-2857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O_5_AS.34_1#aa14f0f35?vop=1&amp;pid=5f02512cb&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【解析】排球被水平击出后，做平抛运动，作出如图1所示的示意图，</a:t>
            </a:r>
            <a:endParaRPr lang="en-US" altLang="zh-CN" sz="1800" dirty="0"/>
          </a:p>
        </p:txBody>
      </p:sp>
      <p:pic>
        <p:nvPicPr>
          <p:cNvPr id="3" name="QO_5_AS.34_2#aa14f0f35?iti=1&amp;vop=1&amp;pid=5f02512c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39512" y="2005522"/>
            <a:ext cx="1719072"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AS.34_3#aa14f0f35?iti=1&amp;vop=1&amp;pid=5f02512cb&amp;color=0,0,0&amp;vtp=1&amp;bbb=1"/>
          <p:cNvSpPr/>
          <p:nvPr/>
        </p:nvSpPr>
        <p:spPr>
          <a:xfrm>
            <a:off x="5891880" y="3394394"/>
            <a:ext cx="414337"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图1</a:t>
            </a:r>
            <a:endParaRPr lang="en-US" altLang="zh-CN" sz="1800"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AS.34_4#aa14f0f35?vop=1&amp;pid=5f02512cb&amp;color=0,0,0&amp;vtp=1&amp;bbb=1&amp;hb=1">
                <a:extLst>
                  <a:ext uri="{FF2B5EF4-FFF2-40B4-BE49-F238E27FC236}">
                    <a16:creationId xmlns:a16="http://schemas.microsoft.com/office/drawing/2014/main" id="{7AE5216C-8FE2-E14F-AD3E-A06007A290C6}"/>
                  </a:ext>
                </a:extLst>
              </p:cNvPr>
              <p:cNvSpPr/>
              <p:nvPr/>
            </p:nvSpPr>
            <p:spPr>
              <a:xfrm>
                <a:off x="832104" y="1512000"/>
                <a:ext cx="10533888" cy="3632200"/>
              </a:xfrm>
              <a:prstGeom prst="rect">
                <a:avLst/>
              </a:prstGeom>
              <a:noFill/>
              <a:ln/>
            </p:spPr>
            <p:txBody>
              <a:bodyPr wrap="none" lIns="0" tIns="0" rIns="0" bIns="0" rtlCol="0" anchor="t"/>
              <a:lstStyle/>
              <a:p>
                <a:pPr latinLnBrk="1">
                  <a:lnSpc>
                    <a:spcPts val="4600"/>
                  </a:lnSpc>
                </a:pPr>
                <a:r>
                  <a:rPr lang="en-US" altLang="zh-CN" sz="1800" b="0" i="0">
                    <a:solidFill>
                      <a:srgbClr val="000000"/>
                    </a:solidFill>
                    <a:latin typeface="微软雅黑" pitchFamily="34" charset="0"/>
                    <a:ea typeface="微软雅黑" pitchFamily="34" charset="-122"/>
                    <a:cs typeface="微软雅黑" pitchFamily="34" charset="-120"/>
                  </a:rPr>
                  <a:t>若球正好压在底线上</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大招攻略9</a:t>
                </a:r>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平抛临界条件——临界条件的提取与使用方法）</a:t>
                </a:r>
                <a:r>
                  <a:rPr lang="en-US" altLang="zh-CN" sz="18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，球</a:t>
                </a:r>
              </a:p>
              <a:p>
                <a:pPr latinLnBrk="1">
                  <a:lnSpc>
                    <a:spcPts val="5000"/>
                  </a:lnSpc>
                </a:pPr>
                <a:r>
                  <a:rPr lang="en-US" altLang="zh-CN" sz="1800" b="0" i="0">
                    <a:solidFill>
                      <a:srgbClr val="000000"/>
                    </a:solidFill>
                    <a:latin typeface="微软雅黑" pitchFamily="34" charset="0"/>
                    <a:ea typeface="微软雅黑" pitchFamily="34" charset="-122"/>
                    <a:cs typeface="微软雅黑" pitchFamily="34" charset="-120"/>
                  </a:rPr>
                  <a:t>在空中飞行的时间为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𝑔</m:t>
                            </m:r>
                          </m:den>
                        </m:f>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2×2.5</m:t>
                            </m:r>
                          </m:num>
                          <m:den>
                            <m:r>
                              <a:rPr lang="en-US" altLang="zh-CN" sz="1800" b="0" i="0">
                                <a:solidFill>
                                  <a:srgbClr val="000000"/>
                                </a:solidFill>
                                <a:latin typeface="Cambria Math" pitchFamily="34" charset="0"/>
                                <a:ea typeface="Cambria Math" pitchFamily="34" charset="-122"/>
                                <a:cs typeface="Cambria Math" pitchFamily="34" charset="-120"/>
                              </a:rPr>
                              <m:t>10</m:t>
                            </m:r>
                          </m:den>
                        </m:f>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num>
                      <m:den>
                        <m:r>
                          <a:rPr lang="en-US" altLang="zh-CN" sz="1800" b="0" i="0">
                            <a:solidFill>
                              <a:srgbClr val="000000"/>
                            </a:solidFill>
                            <a:latin typeface="Cambria Math" pitchFamily="34" charset="0"/>
                            <a:ea typeface="Cambria Math" pitchFamily="34" charset="-122"/>
                            <a:cs typeface="Cambria Math" pitchFamily="34" charset="-120"/>
                          </a:rPr>
                          <m:t>2</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，由此得排球不出界的临界击球速度为</a:t>
                </a:r>
              </a:p>
              <a:p>
                <a:pPr latinLnBrk="1">
                  <a:lnSpc>
                    <a:spcPts val="47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12</m:t>
                        </m:r>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num>
                          <m:den>
                            <m:r>
                              <a:rPr lang="en-US" altLang="zh-CN" sz="1800" b="0" i="0">
                                <a:solidFill>
                                  <a:srgbClr val="000000"/>
                                </a:solidFill>
                                <a:latin typeface="Cambria Math" pitchFamily="34" charset="0"/>
                                <a:ea typeface="Cambria Math" pitchFamily="34" charset="-122"/>
                                <a:cs typeface="Cambria Math" pitchFamily="34" charset="-120"/>
                              </a:rPr>
                              <m:t>2</m:t>
                            </m:r>
                          </m:den>
                        </m:f>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=12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，若球恰好触网</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大招攻略9</a:t>
                </a:r>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平抛临界条件</a:t>
                </a:r>
                <a:r>
                  <a:rPr lang="en-US" altLang="zh-CN" sz="1800" b="0" i="0">
                    <a:solidFill>
                      <a:srgbClr val="00A0AF"/>
                    </a:solidFill>
                    <a:latin typeface="微软雅黑" pitchFamily="34" charset="0"/>
                    <a:ea typeface="楷体" pitchFamily="34" charset="-122"/>
                    <a:cs typeface="微软雅黑" pitchFamily="34" charset="-120"/>
                  </a:rPr>
                  <a:t>——临界条件的提取与使用方</a:t>
                </a:r>
              </a:p>
              <a:p>
                <a:pPr latinLnBrk="1">
                  <a:lnSpc>
                    <a:spcPts val="4600"/>
                  </a:lnSpc>
                </a:pPr>
                <a:r>
                  <a:rPr lang="en-US" altLang="zh-CN" sz="1800" b="0" i="0">
                    <a:solidFill>
                      <a:srgbClr val="00A0AF"/>
                    </a:solidFill>
                    <a:latin typeface="微软雅黑" pitchFamily="34" charset="0"/>
                    <a:ea typeface="楷体" pitchFamily="34" charset="-122"/>
                    <a:cs typeface="微软雅黑" pitchFamily="34" charset="-120"/>
                  </a:rPr>
                  <a:t>法</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𝐻</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5000"/>
                  </a:lnSpc>
                </a:pPr>
                <a:r>
                  <a:rPr lang="en-US" altLang="zh-CN" b="0" i="0">
                    <a:solidFill>
                      <a:srgbClr val="000000"/>
                    </a:solidFill>
                    <a:latin typeface="微软雅黑" pitchFamily="34" charset="0"/>
                    <a:ea typeface="微软雅黑" pitchFamily="34" charset="-122"/>
                    <a:cs typeface="微软雅黑" pitchFamily="34" charset="-120"/>
                  </a:rPr>
                  <a:t>则</a:t>
                </a:r>
                <a:r>
                  <a:rPr lang="en-US" altLang="zh-CN" sz="1800" b="0" i="0">
                    <a:solidFill>
                      <a:srgbClr val="000000"/>
                    </a:solidFill>
                    <a:latin typeface="微软雅黑" pitchFamily="34" charset="0"/>
                    <a:ea typeface="微软雅黑" pitchFamily="34" charset="-122"/>
                    <a:cs typeface="微软雅黑" pitchFamily="34" charset="-120"/>
                  </a:rPr>
                  <a:t>球在球网上方运动的时间为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𝐻</m:t>
                                </m:r>
                              </m:e>
                            </m:d>
                          </m:num>
                          <m:den>
                            <m:r>
                              <a:rPr lang="en-US" altLang="zh-CN" sz="1800" b="0" i="0">
                                <a:solidFill>
                                  <a:srgbClr val="000000"/>
                                </a:solidFill>
                                <a:latin typeface="Cambria Math" pitchFamily="34" charset="0"/>
                                <a:ea typeface="Cambria Math" pitchFamily="34" charset="-122"/>
                                <a:cs typeface="Cambria Math" pitchFamily="34" charset="-120"/>
                              </a:rPr>
                              <m:t>𝑔</m:t>
                            </m:r>
                          </m:den>
                        </m:f>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2.5−2</m:t>
                                </m:r>
                              </m:e>
                            </m:d>
                          </m:num>
                          <m:den>
                            <m:r>
                              <a:rPr lang="en-US" altLang="zh-CN" sz="1800" b="0" i="0">
                                <a:solidFill>
                                  <a:srgbClr val="000000"/>
                                </a:solidFill>
                                <a:latin typeface="Cambria Math" pitchFamily="34" charset="0"/>
                                <a:ea typeface="Cambria Math" pitchFamily="34" charset="-122"/>
                                <a:cs typeface="Cambria Math" pitchFamily="34" charset="-120"/>
                              </a:rPr>
                              <m:t>10</m:t>
                            </m:r>
                          </m:den>
                        </m:f>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10</m:t>
                            </m:r>
                          </m:e>
                        </m:rad>
                      </m:num>
                      <m:den>
                        <m:r>
                          <a:rPr lang="en-US" altLang="zh-CN" sz="1800" b="0" i="0">
                            <a:solidFill>
                              <a:srgbClr val="000000"/>
                            </a:solidFill>
                            <a:latin typeface="Cambria Math" pitchFamily="34" charset="0"/>
                            <a:ea typeface="Cambria Math" pitchFamily="34" charset="-122"/>
                            <a:cs typeface="Cambria Math" pitchFamily="34" charset="-120"/>
                          </a:rPr>
                          <m:t>10</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，由此求得排球不触网的临界击球速度</a:t>
                </a:r>
              </a:p>
              <a:p>
                <a:pPr latinLnBrk="1">
                  <a:lnSpc>
                    <a:spcPts val="4700"/>
                  </a:lnSpc>
                </a:pPr>
                <a:r>
                  <a:rPr lang="en-US" altLang="zh-CN"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2</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2</m:t>
                            </m:r>
                          </m:sub>
                        </m:sSub>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10</m:t>
                                </m:r>
                              </m:e>
                            </m:rad>
                          </m:num>
                          <m:den>
                            <m:r>
                              <a:rPr lang="en-US" altLang="zh-CN" b="0" i="0">
                                <a:solidFill>
                                  <a:srgbClr val="000000"/>
                                </a:solidFill>
                                <a:latin typeface="Cambria Math" pitchFamily="34" charset="0"/>
                                <a:ea typeface="Cambria Math" pitchFamily="34" charset="-122"/>
                                <a:cs typeface="Cambria Math" pitchFamily="34" charset="-120"/>
                              </a:rPr>
                              <m:t>10</m:t>
                            </m:r>
                          </m:den>
                        </m:f>
                      </m:den>
                    </m:f>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r>
                      <a:rPr lang="en-US" altLang="zh-CN" b="0" i="0">
                        <a:solidFill>
                          <a:srgbClr val="000000"/>
                        </a:solidFill>
                        <a:latin typeface="Cambria Math" pitchFamily="34" charset="0"/>
                        <a:ea typeface="Cambria Math" pitchFamily="34" charset="-122"/>
                        <a:cs typeface="Cambria Math" pitchFamily="34" charset="-120"/>
                      </a:rPr>
                      <m:t>=3</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10</m:t>
                        </m:r>
                      </m:e>
                    </m:rad>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AS.34_4#aa14f0f35?vop=1&amp;pid=5f02512cb&amp;color=0,0,0&amp;vtp=1&amp;bbb=1&amp;hb=1">
                <a:extLst>
                  <a:ext uri="{FF2B5EF4-FFF2-40B4-BE49-F238E27FC236}">
                    <a16:creationId xmlns:a16="http://schemas.microsoft.com/office/drawing/2014/main" id="{7AE5216C-8FE2-E14F-AD3E-A06007A290C6}"/>
                  </a:ext>
                </a:extLst>
              </p:cNvPr>
              <p:cNvSpPr>
                <a:spLocks noRot="1" noChangeAspect="1" noMove="1" noResize="1" noEditPoints="1" noAdjustHandles="1" noChangeArrowheads="1" noChangeShapeType="1" noTextEdit="1"/>
              </p:cNvSpPr>
              <p:nvPr/>
            </p:nvSpPr>
            <p:spPr>
              <a:xfrm>
                <a:off x="832104" y="1512000"/>
                <a:ext cx="10533888" cy="3632200"/>
              </a:xfrm>
              <a:prstGeom prst="rect">
                <a:avLst/>
              </a:prstGeom>
              <a:blipFill>
                <a:blip r:embed="rId2"/>
                <a:stretch>
                  <a:fillRect l="-1389" r="-694" b="-1174"/>
                </a:stretch>
              </a:blipFill>
              <a:ln/>
            </p:spPr>
            <p:txBody>
              <a:bodyPr/>
              <a:lstStyle/>
              <a:p>
                <a:r>
                  <a:rPr lang="zh-CN" altLang="en-US">
                    <a:noFill/>
                  </a:rPr>
                  <a:t> </a:t>
                </a:r>
              </a:p>
            </p:txBody>
          </p:sp>
        </mc:Fallback>
      </mc:AlternateContent>
      <p:sp>
        <p:nvSpPr>
          <p:cNvPr id="3" name="QO_5_AS.34_4#aa14f0f35?vop=1&amp;pid=5f02512cb&amp;color=0,0,0&amp;vtp=1&amp;bbb=1&amp;hb=1&amp;uw=1">
            <a:extLst>
              <a:ext uri="{FF2B5EF4-FFF2-40B4-BE49-F238E27FC236}">
                <a16:creationId xmlns:a16="http://schemas.microsoft.com/office/drawing/2014/main" id="{9B14078E-2446-FEFC-30DC-F56861D21433}"/>
              </a:ext>
            </a:extLst>
          </p:cNvPr>
          <p:cNvSpPr/>
          <p:nvPr/>
        </p:nvSpPr>
        <p:spPr>
          <a:xfrm>
            <a:off x="832104" y="1534002"/>
            <a:ext cx="2057464" cy="5909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7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4" name="QO_5_AS.34_4#aa14f0f35?vop=1&amp;pid=5f02512cb&amp;color=0,0,0&amp;vtp=1&amp;bbb=1&amp;hb=1&amp;uw=1">
            <a:extLst>
              <a:ext uri="{FF2B5EF4-FFF2-40B4-BE49-F238E27FC236}">
                <a16:creationId xmlns:a16="http://schemas.microsoft.com/office/drawing/2014/main" id="{1AB285A9-4B98-59A3-6346-C8FEE960B476}"/>
              </a:ext>
            </a:extLst>
          </p:cNvPr>
          <p:cNvSpPr/>
          <p:nvPr/>
        </p:nvSpPr>
        <p:spPr>
          <a:xfrm>
            <a:off x="4055618" y="2754790"/>
            <a:ext cx="1371664" cy="6005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8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extLst>
      <p:ext uri="{BB962C8B-B14F-4D97-AF65-F5344CB8AC3E}">
        <p14:creationId xmlns:p14="http://schemas.microsoft.com/office/powerpoint/2010/main" val="337845113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12ab99798.fixed?pid=07fc0eae8&amp;color=255,240,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第五章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抛体运动</a:t>
            </a:r>
            <a:endParaRPr lang="en-US" altLang="zh-CN" sz="4400" dirty="0"/>
          </a:p>
        </p:txBody>
      </p:sp>
      <p:sp>
        <p:nvSpPr>
          <p:cNvPr id="3" name="C_2_BD#12ab99798.fixed?pid=07fc0eae8&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专题上分3</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平抛运动的相遇、临界与空间问题</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O_5_BD.35_1#45b4958bf?vop=1&amp;pid=5f02512cb&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（2）在第（1）问条件下，为使球既不触网又不出界，求水平击球的速度范围.</a:t>
            </a:r>
            <a:endParaRPr lang="en-US" altLang="zh-CN" sz="1800" dirty="0"/>
          </a:p>
        </p:txBody>
      </p:sp>
      <mc:AlternateContent xmlns:mc="http://schemas.openxmlformats.org/markup-compatibility/2006">
        <mc:Choice xmlns:a14="http://schemas.microsoft.com/office/drawing/2010/main" Requires="a14">
          <p:sp>
            <p:nvSpPr>
              <p:cNvPr id="3" name="QO_5_AN.36_1#45b4958bf?vop=1&amp;pid=5f02512cb&amp;color=0,0,0&amp;vtp=1&amp;bbb=1"/>
              <p:cNvSpPr/>
              <p:nvPr/>
            </p:nvSpPr>
            <p:spPr>
              <a:xfrm>
                <a:off x="832104" y="1920495"/>
                <a:ext cx="10533888" cy="384175"/>
              </a:xfrm>
              <a:prstGeom prst="rect">
                <a:avLst/>
              </a:prstGeom>
              <a:noFill/>
              <a:ln/>
            </p:spPr>
            <p:txBody>
              <a:bodyPr wrap="none" lIns="0" tIns="0" rIns="0" bIns="0" rtlCol="0" anchor="t"/>
              <a:lstStyle/>
              <a:p>
                <a:pPr algn="l" latinLnBrk="1">
                  <a:lnSpc>
                    <a:spcPts val="35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10</m:t>
                        </m:r>
                      </m:e>
                    </m:rad>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r>
                      <m:rPr>
                        <m:sty m:val="p"/>
                      </m:rPr>
                      <a:rPr lang="en-US" altLang="zh-CN" sz="1800" b="0" i="0">
                        <a:solidFill>
                          <a:srgbClr val="FF0000"/>
                        </a:solidFill>
                        <a:latin typeface="Cambria Math" pitchFamily="34" charset="0"/>
                        <a:ea typeface="Cambria Math" pitchFamily="34" charset="-122"/>
                        <a:cs typeface="Cambria Math" pitchFamily="34" charset="-120"/>
                      </a:rPr>
                      <m:t>s</m:t>
                    </m:r>
                    <m:r>
                      <a:rPr lang="en-US" altLang="zh-CN" sz="1800" b="0" i="0">
                        <a:solidFill>
                          <a:srgbClr val="FF0000"/>
                        </a:solidFill>
                        <a:latin typeface="Cambria Math" pitchFamily="34" charset="0"/>
                        <a:ea typeface="Cambria Math" pitchFamily="34" charset="-122"/>
                        <a:cs typeface="Cambria Math" pitchFamily="34" charset="-120"/>
                      </a:rPr>
                      <m:t>&lt;</m:t>
                    </m:r>
                    <m:r>
                      <a:rPr lang="en-US" altLang="zh-CN" sz="1800" b="0" i="0">
                        <a:solidFill>
                          <a:srgbClr val="FF0000"/>
                        </a:solidFill>
                        <a:latin typeface="Cambria Math" pitchFamily="34" charset="0"/>
                        <a:ea typeface="Cambria Math" pitchFamily="34" charset="-122"/>
                        <a:cs typeface="Cambria Math" pitchFamily="34" charset="-120"/>
                      </a:rPr>
                      <m:t>𝑣</m:t>
                    </m:r>
                    <m:r>
                      <a:rPr lang="en-US" altLang="zh-CN" sz="1800" b="0" i="0">
                        <a:solidFill>
                          <a:srgbClr val="FF0000"/>
                        </a:solidFill>
                        <a:latin typeface="Cambria Math" pitchFamily="34" charset="0"/>
                        <a:ea typeface="Cambria Math" pitchFamily="34" charset="-122"/>
                        <a:cs typeface="Cambria Math" pitchFamily="34" charset="-120"/>
                      </a:rPr>
                      <m:t>≤12</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2</m:t>
                        </m:r>
                      </m:e>
                    </m:rad>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36_1#45b4958bf?vop=1&amp;pid=5f02512cb&amp;color=0,0,0&amp;vtp=1&amp;bbb=1"/>
              <p:cNvSpPr>
                <a:spLocks noRot="1" noChangeAspect="1" noMove="1" noResize="1" noEditPoints="1" noAdjustHandles="1" noChangeArrowheads="1" noChangeShapeType="1" noTextEdit="1"/>
              </p:cNvSpPr>
              <p:nvPr/>
            </p:nvSpPr>
            <p:spPr>
              <a:xfrm>
                <a:off x="832104" y="1920495"/>
                <a:ext cx="10533888" cy="384175"/>
              </a:xfrm>
              <a:prstGeom prst="rect">
                <a:avLst/>
              </a:prstGeom>
              <a:blipFill>
                <a:blip r:embed="rId3"/>
                <a:stretch>
                  <a:fillRect l="-810" b="-2857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37_1#45b4958bf?vop=1&amp;pid=5f02512cb&amp;color=0,0,0&amp;vtp=1&amp;bbb=1"/>
              <p:cNvSpPr/>
              <p:nvPr/>
            </p:nvSpPr>
            <p:spPr>
              <a:xfrm>
                <a:off x="832104" y="2346961"/>
                <a:ext cx="10533888" cy="391859"/>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【解析】要使排球既不触网又不出界，水平击球速度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的取值范围为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10</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&lt;</m:t>
                    </m:r>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≤12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O_5_AS.37_1#45b4958bf?vop=1&amp;pid=5f02512cb&amp;color=0,0,0&amp;vtp=1&amp;bbb=1"/>
              <p:cNvSpPr>
                <a:spLocks noRot="1" noChangeAspect="1" noMove="1" noResize="1" noEditPoints="1" noAdjustHandles="1" noChangeArrowheads="1" noChangeShapeType="1" noTextEdit="1"/>
              </p:cNvSpPr>
              <p:nvPr/>
            </p:nvSpPr>
            <p:spPr>
              <a:xfrm>
                <a:off x="832104" y="2346961"/>
                <a:ext cx="10533888" cy="391859"/>
              </a:xfrm>
              <a:prstGeom prst="rect">
                <a:avLst/>
              </a:prstGeom>
              <a:blipFill>
                <a:blip r:embed="rId4"/>
                <a:stretch>
                  <a:fillRect l="-1389" b="-3593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O_5_BD.38_1#4972fd14b?vop=1&amp;pid=5f02512cb&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（3）当击球点的高度低于何值时，无论水平击球的速度多大，球不是触网就是出界？</a:t>
            </a:r>
            <a:endParaRPr lang="en-US" altLang="zh-CN" sz="1800" dirty="0"/>
          </a:p>
        </p:txBody>
      </p:sp>
      <mc:AlternateContent xmlns:mc="http://schemas.openxmlformats.org/markup-compatibility/2006">
        <mc:Choice xmlns:a14="http://schemas.microsoft.com/office/drawing/2010/main" Requires="a14">
          <p:sp>
            <p:nvSpPr>
              <p:cNvPr id="3" name="QO_5_AN.39_1#4972fd14b?vop=1&amp;pid=5f02512cb&amp;color=0,0,0&amp;vtp=1&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2.13</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39_1#4972fd14b?vop=1&amp;pid=5f02512cb&amp;color=0,0,0&amp;vtp=1&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3"/>
                <a:stretch>
                  <a:fillRect l="-810" b="-877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40_1#4972fd14b?vop=1&amp;pid=5f02512cb&amp;color=0,0,0&amp;vtp=1&amp;bbb=1&amp;hb=1"/>
              <p:cNvSpPr/>
              <p:nvPr/>
            </p:nvSpPr>
            <p:spPr>
              <a:xfrm>
                <a:off x="832104" y="2278635"/>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【解析】设击球点的高度为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较小时，击球速度过大会出界，击球速度过小又会触网</a:t>
                </a:r>
                <a:r>
                  <a:rPr lang="en-US" altLang="zh-CN" sz="1800" b="0" i="0">
                    <a:solidFill>
                      <a:srgbClr val="000000"/>
                    </a:solidFill>
                    <a:latin typeface="微软雅黑" pitchFamily="34" charset="0"/>
                    <a:ea typeface="微软雅黑" pitchFamily="34" charset="-122"/>
                    <a:cs typeface="微软雅黑" pitchFamily="34" charset="-120"/>
                  </a:rPr>
                  <a:t>，此时临界情</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况是球刚好擦网而过</a:t>
                </a:r>
                <a:r>
                  <a:rPr lang="en-US" altLang="zh-CN" b="0" i="0" dirty="0">
                    <a:solidFill>
                      <a:srgbClr val="000000"/>
                    </a:solidFill>
                    <a:latin typeface="微软雅黑" pitchFamily="34" charset="0"/>
                    <a:ea typeface="微软雅黑" pitchFamily="34" charset="-122"/>
                    <a:cs typeface="微软雅黑" pitchFamily="34" charset="-120"/>
                  </a:rPr>
                  <a:t>，落地时又恰好落到底线上，如图2所示，</a:t>
                </a:r>
                <a:endParaRPr lang="en-US" altLang="zh-CN" dirty="0"/>
              </a:p>
            </p:txBody>
          </p:sp>
        </mc:Choice>
        <mc:Fallback>
          <p:sp>
            <p:nvSpPr>
              <p:cNvPr id="4" name="QO_5_AS.40_1#4972fd14b?vop=1&amp;pid=5f02512cb&amp;color=0,0,0&amp;vtp=1&amp;bbb=1&amp;hb=1"/>
              <p:cNvSpPr>
                <a:spLocks noRot="1" noChangeAspect="1" noMove="1" noResize="1" noEditPoints="1" noAdjustHandles="1" noChangeArrowheads="1" noChangeShapeType="1" noTextEdit="1"/>
              </p:cNvSpPr>
              <p:nvPr/>
            </p:nvSpPr>
            <p:spPr>
              <a:xfrm>
                <a:off x="832104" y="2278635"/>
                <a:ext cx="10533888" cy="773430"/>
              </a:xfrm>
              <a:prstGeom prst="rect">
                <a:avLst/>
              </a:prstGeom>
              <a:blipFill>
                <a:blip r:embed="rId4"/>
                <a:stretch>
                  <a:fillRect l="-1389" b="-17323"/>
                </a:stretch>
              </a:blipFill>
              <a:ln/>
            </p:spPr>
            <p:txBody>
              <a:bodyPr/>
              <a:lstStyle/>
              <a:p>
                <a:r>
                  <a:rPr lang="zh-CN" altLang="en-US">
                    <a:noFill/>
                  </a:rPr>
                  <a:t> </a:t>
                </a:r>
              </a:p>
            </p:txBody>
          </p:sp>
        </mc:Fallback>
      </mc:AlternateContent>
      <p:pic>
        <p:nvPicPr>
          <p:cNvPr id="5" name="QO_5_AS.40_2#4972fd14b?iti=2&amp;vop=1&amp;pid=5f02512cb&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294376" y="3187320"/>
            <a:ext cx="1600200" cy="12070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5_AS.40_3#4972fd14b?iti=2&amp;vop=1&amp;pid=5f02512cb&amp;color=0,0,0&amp;vtp=1&amp;bbb=1"/>
          <p:cNvSpPr/>
          <p:nvPr/>
        </p:nvSpPr>
        <p:spPr>
          <a:xfrm>
            <a:off x="5887307" y="4521328"/>
            <a:ext cx="414338"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图2</a:t>
            </a:r>
            <a:endParaRPr lang="en-US" altLang="zh-CN" sz="1800" dirty="0"/>
          </a:p>
        </p:txBody>
      </p:sp>
      <mc:AlternateContent xmlns:mc="http://schemas.openxmlformats.org/markup-compatibility/2006">
        <mc:Choice xmlns:a14="http://schemas.microsoft.com/office/drawing/2010/main" Requires="a14">
          <p:sp>
            <p:nvSpPr>
              <p:cNvPr id="7" name="QO_5_AS.40_4#4972fd14b?vop=1&amp;pid=5f02512cb&amp;color=0,0,0&amp;vtp=1&amp;bbb=1"/>
              <p:cNvSpPr/>
              <p:nvPr/>
            </p:nvSpPr>
            <p:spPr>
              <a:xfrm>
                <a:off x="832104" y="4889120"/>
                <a:ext cx="10533888" cy="660400"/>
              </a:xfrm>
              <a:prstGeom prst="rect">
                <a:avLst/>
              </a:prstGeom>
              <a:noFill/>
              <a:ln/>
            </p:spPr>
            <p:txBody>
              <a:bodyPr wrap="none" lIns="0" tIns="0" rIns="0" bIns="0" rtlCol="0" anchor="t"/>
              <a:lstStyle/>
              <a:p>
                <a:pPr algn="l" latinLnBrk="1">
                  <a:lnSpc>
                    <a:spcPts val="5200"/>
                  </a:lnSpc>
                </a:pPr>
                <a:r>
                  <a:rPr lang="en-US" altLang="zh-CN" sz="1800"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h</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𝐻</m:t>
                                    </m:r>
                                  </m:e>
                                </m:d>
                              </m:num>
                              <m:den>
                                <m:r>
                                  <a:rPr lang="en-US" altLang="zh-CN" sz="1800" b="0" i="0">
                                    <a:solidFill>
                                      <a:srgbClr val="000000"/>
                                    </a:solidFill>
                                    <a:latin typeface="Cambria Math" pitchFamily="34" charset="0"/>
                                    <a:ea typeface="Cambria Math" pitchFamily="34" charset="-122"/>
                                    <a:cs typeface="Cambria Math" pitchFamily="34" charset="-120"/>
                                  </a:rPr>
                                  <m:t>𝑔</m:t>
                                </m:r>
                              </m:den>
                            </m:f>
                          </m:e>
                        </m:rad>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≈2.13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，即击球高度低于此值时，球不是触网就是出界.</a:t>
                </a:r>
                <a:endParaRPr lang="en-US" altLang="zh-CN" sz="1800" dirty="0"/>
              </a:p>
            </p:txBody>
          </p:sp>
        </mc:Choice>
        <mc:Fallback>
          <p:sp>
            <p:nvSpPr>
              <p:cNvPr id="7" name="QO_5_AS.40_4#4972fd14b?vop=1&amp;pid=5f02512cb&amp;color=0,0,0&amp;vtp=1&amp;bbb=1"/>
              <p:cNvSpPr>
                <a:spLocks noRot="1" noChangeAspect="1" noMove="1" noResize="1" noEditPoints="1" noAdjustHandles="1" noChangeArrowheads="1" noChangeShapeType="1" noTextEdit="1"/>
              </p:cNvSpPr>
              <p:nvPr/>
            </p:nvSpPr>
            <p:spPr>
              <a:xfrm>
                <a:off x="832104" y="4889120"/>
                <a:ext cx="10533888" cy="660400"/>
              </a:xfrm>
              <a:prstGeom prst="rect">
                <a:avLst/>
              </a:prstGeom>
              <a:blipFill>
                <a:blip r:embed="rId6"/>
                <a:stretch>
                  <a:fillRect l="-1389" b="-648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bg/>
                                          </p:spTgt>
                                        </p:tgtEl>
                                        <p:attrNameLst>
                                          <p:attrName>style.visibility</p:attrName>
                                        </p:attrNameLst>
                                      </p:cBhvr>
                                      <p:to>
                                        <p:strVal val="visible"/>
                                      </p:to>
                                    </p:set>
                                    <p:anim calcmode="lin" valueType="num">
                                      <p:cBhvr additive="base">
                                        <p:cTn id="3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6">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 calcmode="lin" valueType="num">
                                      <p:cBhvr additive="base">
                                        <p:cTn id="3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EX.41_1#5f02512cb?vop=1&amp;pid=8a8703c68&amp;color=0,0,0&amp;vtp=1&amp;bt=1&amp;bbb=1&amp;hb=1"/>
              <p:cNvSpPr/>
              <p:nvPr/>
            </p:nvSpPr>
            <p:spPr>
              <a:xfrm>
                <a:off x="832104" y="1512000"/>
                <a:ext cx="10533888" cy="20275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易错分析</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没有找准临界条件导致计算错误</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对有障碍物的平抛运动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要分析清楚障碍物对平抛运动的水平位移及竖直位移的影响</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若找不准临界条</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件则容易造成错解</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此题中排球要既不触网又不出界</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即水平位移小于或等于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竖直位移大小为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时</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可求得初速度的最大值</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同时还需满足排球恰好擦网飞过</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水平位移大小为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竖直位移大小为</a:t>
                </a:r>
                <a14:m>
                  <m:oMath xmlns:m="http://schemas.openxmlformats.org/officeDocument/2006/math">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𝐻</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时</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可求得初速度的最小值</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4_EX.41_1#5f02512cb?vop=1&amp;pid=8a8703c68&amp;color=0,0,0&amp;vtp=1&amp;bt=1&amp;bbb=1&amp;hb=1"/>
              <p:cNvSpPr>
                <a:spLocks noRot="1" noChangeAspect="1" noMove="1" noResize="1" noEditPoints="1" noAdjustHandles="1" noChangeArrowheads="1" noChangeShapeType="1" noTextEdit="1"/>
              </p:cNvSpPr>
              <p:nvPr/>
            </p:nvSpPr>
            <p:spPr>
              <a:xfrm>
                <a:off x="832104" y="1512000"/>
                <a:ext cx="10533888" cy="2027555"/>
              </a:xfrm>
              <a:prstGeom prst="rect">
                <a:avLst/>
              </a:prstGeom>
              <a:blipFill>
                <a:blip r:embed="rId3"/>
                <a:stretch>
                  <a:fillRect l="-1389" r="-2257" b="-6907"/>
                </a:stretch>
              </a:blipFill>
              <a:ln/>
            </p:spPr>
            <p:txBody>
              <a:bodyPr/>
              <a:lstStyle/>
              <a:p>
                <a:r>
                  <a:rPr lang="zh-CN" altLang="en-US">
                    <a:noFill/>
                  </a:rPr>
                  <a:t> </a:t>
                </a:r>
              </a:p>
            </p:txBody>
          </p:sp>
        </mc:Fallback>
      </mc:AlternateContent>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pic>
        <p:nvPicPr>
          <p:cNvPr id="2" name="QC_4_BD.42_1#4fc7bd1af?htil=5&amp;vop=1&amp;pid=8d5f616d4&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935584" y="1594296"/>
            <a:ext cx="1380744" cy="20756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42_2#4fc7bd1af?htil=5&amp;vop=1&amp;pid=8d5f616d4&amp;color=0,0,0&amp;vtp=1&amp;bt=1&amp;bbb=1&amp;hb=1&amp;hs=1"/>
              <p:cNvSpPr/>
              <p:nvPr/>
            </p:nvSpPr>
            <p:spPr>
              <a:xfrm>
                <a:off x="832104" y="1512000"/>
                <a:ext cx="9015984" cy="20275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如图所示，倾角为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的斜面固定在水平面内，斜面顶端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𝐴𝐴</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的离地高度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，在斜</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面底端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𝐵𝐵</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固定有竖直的足够大的挡板.现在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𝐴𝐴</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的中点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斜向上以不同速度抛出一小球</a:t>
                </a:r>
                <a:r>
                  <a:rPr lang="en-US" altLang="zh-CN" sz="1800" b="0" i="0">
                    <a:solidFill>
                      <a:srgbClr val="000000"/>
                    </a:solidFill>
                    <a:latin typeface="微软雅黑" pitchFamily="34" charset="0"/>
                    <a:ea typeface="微软雅黑" pitchFamily="34" charset="-122"/>
                    <a:cs typeface="微软雅黑" pitchFamily="34" charset="-120"/>
                  </a:rPr>
                  <a:t>，小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球抛出时的速度方向与水平面间的夹角为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，且速率的最大值为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.已知重力加速度</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=0.6</m:t>
                    </m:r>
                  </m:oMath>
                </a14:m>
                <a:r>
                  <a:rPr lang="en-US" altLang="zh-CN" sz="1800" b="0" i="0" dirty="0">
                    <a:solidFill>
                      <a:srgbClr val="000000"/>
                    </a:solidFill>
                    <a:latin typeface="微软雅黑" pitchFamily="34" charset="0"/>
                    <a:ea typeface="微软雅黑" pitchFamily="34" charset="-122"/>
                    <a:cs typeface="微软雅黑" pitchFamily="34" charset="-120"/>
                  </a:rPr>
                  <a:t>，忽略空气阻力的影响，则小球直接落在挡板上与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点等高的可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能落点构成线段的长度为(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42_2#4fc7bd1af?htil=5&amp;vop=1&amp;pid=8d5f616d4&amp;color=0,0,0&amp;vtp=1&amp;bt=1&amp;bbb=1&amp;hb=1&amp;hs=1"/>
              <p:cNvSpPr>
                <a:spLocks noRot="1" noChangeAspect="1" noMove="1" noResize="1" noEditPoints="1" noAdjustHandles="1" noChangeArrowheads="1" noChangeShapeType="1" noTextEdit="1"/>
              </p:cNvSpPr>
              <p:nvPr/>
            </p:nvSpPr>
            <p:spPr>
              <a:xfrm>
                <a:off x="832104" y="1512000"/>
                <a:ext cx="9015984" cy="2027555"/>
              </a:xfrm>
              <a:prstGeom prst="rect">
                <a:avLst/>
              </a:prstGeom>
              <a:blipFill>
                <a:blip r:embed="rId4"/>
                <a:stretch>
                  <a:fillRect l="-1623" r="-1420" b="-6907"/>
                </a:stretch>
              </a:blipFill>
              <a:ln/>
            </p:spPr>
            <p:txBody>
              <a:bodyPr/>
              <a:lstStyle/>
              <a:p>
                <a:r>
                  <a:rPr lang="zh-CN" altLang="en-US">
                    <a:noFill/>
                  </a:rPr>
                  <a:t> </a:t>
                </a:r>
              </a:p>
            </p:txBody>
          </p:sp>
        </mc:Fallback>
      </mc:AlternateContent>
      <p:sp>
        <p:nvSpPr>
          <p:cNvPr id="4" name="QC_4_AN.43_1#4fc7bd1af.bracket?vop=1&amp;pid=8d5f616d4&amp;color=0,0,0&amp;vpa=7&amp;vtp=1"/>
          <p:cNvSpPr/>
          <p:nvPr/>
        </p:nvSpPr>
        <p:spPr>
          <a:xfrm>
            <a:off x="3530060" y="31750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mc:AlternateContent xmlns:mc="http://schemas.openxmlformats.org/markup-compatibility/2006">
        <mc:Choice xmlns:a14="http://schemas.microsoft.com/office/drawing/2010/main" Requires="a14">
          <p:sp>
            <p:nvSpPr>
              <p:cNvPr id="5" name="QC_4_BD.42_3#4fc7bd1af.choices?htil=5&amp;vop=1&amp;pid=8d5f616d4&amp;color=0,0,0&amp;vtp=1&amp;bbb=1&amp;hs=1"/>
              <p:cNvSpPr/>
              <p:nvPr/>
            </p:nvSpPr>
            <p:spPr>
              <a:xfrm>
                <a:off x="832104" y="3575305"/>
                <a:ext cx="9015984" cy="356235"/>
              </a:xfrm>
              <a:prstGeom prst="rect">
                <a:avLst/>
              </a:prstGeom>
              <a:noFill/>
              <a:ln/>
            </p:spPr>
            <p:txBody>
              <a:bodyPr wrap="none" lIns="0" tIns="0" rIns="0" bIns="0" rtlCol="0" anchor="t"/>
              <a:lstStyle/>
              <a:p>
                <a:pPr latinLnBrk="1">
                  <a:lnSpc>
                    <a:spcPts val="3200"/>
                  </a:lnSpc>
                  <a:tabLst>
                    <a:tab pos="2263521" algn="l"/>
                    <a:tab pos="4488942" algn="l"/>
                    <a:tab pos="6854063"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42_3#4fc7bd1af.choices?htil=5&amp;vop=1&amp;pid=8d5f616d4&amp;color=0,0,0&amp;vtp=1&amp;bbb=1&amp;hs=1"/>
              <p:cNvSpPr>
                <a:spLocks noRot="1" noChangeAspect="1" noMove="1" noResize="1" noEditPoints="1" noAdjustHandles="1" noChangeArrowheads="1" noChangeShapeType="1" noTextEdit="1"/>
              </p:cNvSpPr>
              <p:nvPr/>
            </p:nvSpPr>
            <p:spPr>
              <a:xfrm>
                <a:off x="832104" y="3575305"/>
                <a:ext cx="9015984" cy="356235"/>
              </a:xfrm>
              <a:prstGeom prst="rect">
                <a:avLst/>
              </a:prstGeom>
              <a:blipFill>
                <a:blip r:embed="rId5"/>
                <a:stretch>
                  <a:fillRect l="-1623" b="-413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44_1#4fc7bd1af?vop=1&amp;pid=8d5f616d4&amp;color=0,0,0&amp;vtp=1&amp;bbb=1&amp;hb=1&amp;hs=1"/>
              <p:cNvSpPr/>
              <p:nvPr/>
            </p:nvSpPr>
            <p:spPr>
              <a:xfrm>
                <a:off x="832104" y="3931540"/>
                <a:ext cx="10533888" cy="1625600"/>
              </a:xfrm>
              <a:prstGeom prst="rect">
                <a:avLst/>
              </a:prstGeom>
              <a:noFill/>
              <a:ln/>
            </p:spPr>
            <p:txBody>
              <a:bodyPr wrap="none" lIns="0" tIns="0" rIns="0" bIns="0" rtlCol="0" anchor="t"/>
              <a:lstStyle/>
              <a:p>
                <a:pPr algn="l" latinLnBrk="1">
                  <a:lnSpc>
                    <a:spcPts val="3800"/>
                  </a:lnSpc>
                </a:pPr>
                <a:r>
                  <a:rPr lang="en-US" altLang="zh-CN" sz="1800" b="0" i="0" dirty="0">
                    <a:solidFill>
                      <a:srgbClr val="000000"/>
                    </a:solidFill>
                    <a:latin typeface="微软雅黑" pitchFamily="34" charset="0"/>
                    <a:ea typeface="微软雅黑" pitchFamily="34" charset="-122"/>
                    <a:cs typeface="微软雅黑" pitchFamily="34" charset="-120"/>
                  </a:rPr>
                  <a:t>【解析】小球做斜抛运动，落在挡板上与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点等高处的运动时间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num>
                      <m:den>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，水平分位移</a:t>
                </a:r>
              </a:p>
              <a:p>
                <a:pPr latinLnBrk="1">
                  <a:lnSpc>
                    <a:spcPts val="41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m:rPr>
                            <m:sty m:val="p"/>
                          </m:rPr>
                          <a:rPr lang="en-US" altLang="zh-CN" sz="1800" b="0" i="0">
                            <a:solidFill>
                              <a:srgbClr val="000000"/>
                            </a:solidFill>
                            <a:latin typeface="Cambria Math" pitchFamily="34" charset="0"/>
                            <a:ea typeface="Cambria Math" pitchFamily="34" charset="-122"/>
                            <a:cs typeface="Cambria Math" pitchFamily="34" charset="-120"/>
                          </a:rPr>
                          <m:t>m</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r>
                              <m:rPr>
                                <m:sty m:val="p"/>
                              </m:rPr>
                              <a:rPr lang="en-US" altLang="zh-CN" sz="1800" b="0" i="0">
                                <a:solidFill>
                                  <a:srgbClr val="000000"/>
                                </a:solidFill>
                                <a:latin typeface="Cambria Math" pitchFamily="34" charset="0"/>
                                <a:ea typeface="Cambria Math" pitchFamily="34" charset="-122"/>
                                <a:cs typeface="Cambria Math" pitchFamily="34" charset="-120"/>
                              </a:rPr>
                              <m:t>m</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𝑔</m:t>
                        </m:r>
                      </m:den>
                    </m:f>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点到挡板的距离</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，则挡板上与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点等高的可能</a:t>
                </a:r>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落点构成的线段长度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𝑑</m:t>
                    </m:r>
                    <m:r>
                      <a:rPr lang="en-US" altLang="zh-CN" b="0" i="0">
                        <a:solidFill>
                          <a:srgbClr val="000000"/>
                        </a:solidFill>
                        <a:latin typeface="Cambria Math" pitchFamily="34" charset="0"/>
                        <a:ea typeface="Cambria Math" pitchFamily="34" charset="-122"/>
                        <a:cs typeface="Cambria Math" pitchFamily="34" charset="-120"/>
                      </a:rPr>
                      <m:t>=2</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𝑥</m:t>
                            </m:r>
                          </m:e>
                          <m:sub>
                            <m:r>
                              <m:rPr>
                                <m:sty m:val="p"/>
                              </m:rPr>
                              <a:rPr lang="en-US" altLang="zh-CN" b="0" i="0">
                                <a:solidFill>
                                  <a:srgbClr val="000000"/>
                                </a:solidFill>
                                <a:latin typeface="Cambria Math" pitchFamily="34" charset="0"/>
                                <a:ea typeface="Cambria Math" pitchFamily="34" charset="-122"/>
                                <a:cs typeface="Cambria Math" pitchFamily="34" charset="-120"/>
                              </a:rPr>
                              <m:t>m</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e>
                    </m:rad>
                    <m:r>
                      <a:rPr lang="en-US" altLang="zh-CN" b="0" i="0">
                        <a:solidFill>
                          <a:srgbClr val="000000"/>
                        </a:solidFill>
                        <a:latin typeface="Cambria Math" pitchFamily="34" charset="0"/>
                        <a:ea typeface="Cambria Math" pitchFamily="34" charset="-122"/>
                        <a:cs typeface="Cambria Math" pitchFamily="34" charset="-120"/>
                      </a:rPr>
                      <m:t>=12</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6" name="QC_4_AS.44_1#4fc7bd1af?vop=1&amp;pid=8d5f616d4&amp;color=0,0,0&amp;vtp=1&amp;bbb=1&amp;hb=1&amp;hs=1"/>
              <p:cNvSpPr>
                <a:spLocks noRot="1" noChangeAspect="1" noMove="1" noResize="1" noEditPoints="1" noAdjustHandles="1" noChangeArrowheads="1" noChangeShapeType="1" noTextEdit="1"/>
              </p:cNvSpPr>
              <p:nvPr/>
            </p:nvSpPr>
            <p:spPr>
              <a:xfrm>
                <a:off x="832104" y="3931540"/>
                <a:ext cx="10533888" cy="1625600"/>
              </a:xfrm>
              <a:prstGeom prst="rect">
                <a:avLst/>
              </a:prstGeom>
              <a:blipFill>
                <a:blip r:embed="rId6"/>
                <a:stretch>
                  <a:fillRect l="-1389" r="-289" b="-112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3a720e814?vop=1&amp;pid=a0cfff1aa&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分别从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𝑙</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𝑙</m:t>
                    </m:r>
                  </m:oMath>
                </a14:m>
                <a:r>
                  <a:rPr lang="en-US" altLang="zh-CN" sz="1800" b="0" i="0" dirty="0">
                    <a:solidFill>
                      <a:srgbClr val="000000"/>
                    </a:solidFill>
                    <a:latin typeface="微软雅黑" pitchFamily="34" charset="0"/>
                    <a:ea typeface="微软雅黑" pitchFamily="34" charset="-122"/>
                    <a:cs typeface="微软雅黑" pitchFamily="34" charset="-120"/>
                  </a:rPr>
                  <a:t>的高度同时水平抛出后落地，上述过程中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的水平位移分别为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𝑙</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和</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𝑙</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.忽略空气阻力，</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_1#3a720e814?vop=1&amp;pid=a0cfff1aa&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463" b="-19048"/>
                </a:stretch>
              </a:blipFill>
              <a:ln/>
            </p:spPr>
            <p:txBody>
              <a:bodyPr/>
              <a:lstStyle/>
              <a:p>
                <a:r>
                  <a:rPr lang="zh-CN" altLang="en-US">
                    <a:noFill/>
                  </a:rPr>
                  <a:t> </a:t>
                </a:r>
              </a:p>
            </p:txBody>
          </p:sp>
        </mc:Fallback>
      </mc:AlternateContent>
      <p:sp>
        <p:nvSpPr>
          <p:cNvPr id="3" name="QC_4_AN.2_1#3a720e814.bracket?vop=1&amp;pid=a0cfff1aa&amp;color=0,0,0&amp;vpa=1&amp;vtp=1"/>
          <p:cNvSpPr/>
          <p:nvPr/>
        </p:nvSpPr>
        <p:spPr>
          <a:xfrm>
            <a:off x="3105499"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pic>
        <p:nvPicPr>
          <p:cNvPr id="4" name="QC_4_BD.1_2#3a720e814?htil=1&amp;vop=1&amp;pid=a0cfff1aa&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994545" y="2410017"/>
            <a:ext cx="1316736" cy="14081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_3#3a720e814.choices?htil=1&amp;vop=1&amp;pid=a0cfff1aa&amp;color=0,0,0&amp;vtp=1&amp;bbb=1&amp;hs=1"/>
              <p:cNvSpPr/>
              <p:nvPr/>
            </p:nvSpPr>
            <p:spPr>
              <a:xfrm>
                <a:off x="832104" y="2283017"/>
                <a:ext cx="9079992" cy="770255"/>
              </a:xfrm>
              <a:prstGeom prst="rect">
                <a:avLst/>
              </a:prstGeom>
              <a:noFill/>
              <a:ln/>
            </p:spPr>
            <p:txBody>
              <a:bodyPr wrap="none" lIns="0" tIns="0" rIns="0" bIns="0" rtlCol="0" anchor="t"/>
              <a:lstStyle/>
              <a:p>
                <a:pPr latinLnBrk="1">
                  <a:lnSpc>
                    <a:spcPts val="3300"/>
                  </a:lnSpc>
                  <a:tabLst>
                    <a:tab pos="464794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a:solidFill>
                      <a:srgbClr val="000000"/>
                    </a:solidFill>
                    <a:latin typeface="微软雅黑" pitchFamily="34" charset="0"/>
                    <a:ea typeface="微软雅黑" pitchFamily="34" charset="-122"/>
                    <a:cs typeface="微软雅黑" pitchFamily="34" charset="-120"/>
                  </a:rPr>
                  <a:t>一定在空中相遇</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先落地</a:t>
                </a:r>
                <a:endParaRPr lang="en-US" altLang="zh-CN" sz="1800" dirty="0"/>
              </a:p>
              <a:p>
                <a:pPr latinLnBrk="1">
                  <a:lnSpc>
                    <a:spcPts val="3100"/>
                  </a:lnSpc>
                  <a:tabLst>
                    <a:tab pos="4647946"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的初速度比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a:solidFill>
                      <a:srgbClr val="000000"/>
                    </a:solidFill>
                    <a:latin typeface="微软雅黑" pitchFamily="34" charset="0"/>
                    <a:ea typeface="微软雅黑" pitchFamily="34" charset="-122"/>
                    <a:cs typeface="微软雅黑" pitchFamily="34" charset="-120"/>
                  </a:rPr>
                  <a:t>的大</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的位移大小相等</a:t>
                </a:r>
                <a:endParaRPr lang="en-US" altLang="zh-CN" sz="1800" dirty="0"/>
              </a:p>
            </p:txBody>
          </p:sp>
        </mc:Choice>
        <mc:Fallback>
          <p:sp>
            <p:nvSpPr>
              <p:cNvPr id="5" name="QC_4_BD.1_3#3a720e814.choices?htil=1&amp;vop=1&amp;pid=a0cfff1aa&amp;color=0,0,0&amp;vtp=1&amp;bbb=1&amp;hs=1"/>
              <p:cNvSpPr>
                <a:spLocks noRot="1" noChangeAspect="1" noMove="1" noResize="1" noEditPoints="1" noAdjustHandles="1" noChangeArrowheads="1" noChangeShapeType="1" noTextEdit="1"/>
              </p:cNvSpPr>
              <p:nvPr/>
            </p:nvSpPr>
            <p:spPr>
              <a:xfrm>
                <a:off x="832104" y="2283017"/>
                <a:ext cx="9079992" cy="770255"/>
              </a:xfrm>
              <a:prstGeom prst="rect">
                <a:avLst/>
              </a:prstGeom>
              <a:blipFill>
                <a:blip r:embed="rId5"/>
                <a:stretch>
                  <a:fillRect l="-1612"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3_1#3a720e814?vop=1&amp;pid=a0cfff1aa&amp;color=0,0,0&amp;vtp=1&amp;bbb=1&amp;hb=1&amp;hs=1"/>
              <p:cNvSpPr/>
              <p:nvPr/>
            </p:nvSpPr>
            <p:spPr>
              <a:xfrm>
                <a:off x="832104" y="3928302"/>
                <a:ext cx="10533888" cy="144462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【解析】两球在竖直方向上均做自由落体运动，同时抛出的高度不同，则在空中不可能相遇，故A</a:t>
                </a:r>
                <a:r>
                  <a:rPr lang="en-US" altLang="zh-CN" sz="1800" b="0" i="0">
                    <a:solidFill>
                      <a:srgbClr val="000000"/>
                    </a:solidFill>
                    <a:latin typeface="微软雅黑" pitchFamily="34" charset="0"/>
                    <a:ea typeface="微软雅黑" pitchFamily="34" charset="-122"/>
                    <a:cs typeface="微软雅黑" pitchFamily="34" charset="-120"/>
                  </a:rPr>
                  <a:t>错误；</a:t>
                </a:r>
              </a:p>
              <a:p>
                <a:pPr latinLnBrk="1">
                  <a:lnSpc>
                    <a:spcPts val="4900"/>
                  </a:lnSpc>
                </a:pPr>
                <a:r>
                  <a:rPr lang="en-US" altLang="zh-CN" sz="1800" b="0" i="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h</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先落地，故B错误；根据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球水平位移小，</a:t>
                </a:r>
                <a:r>
                  <a:rPr lang="en-US" altLang="zh-CN" sz="1800" b="0" i="0">
                    <a:solidFill>
                      <a:srgbClr val="000000"/>
                    </a:solidFill>
                    <a:latin typeface="微软雅黑" pitchFamily="34" charset="0"/>
                    <a:ea typeface="微软雅黑" pitchFamily="34" charset="-122"/>
                    <a:cs typeface="微软雅黑" pitchFamily="34" charset="-120"/>
                  </a:rPr>
                  <a:t>运动时间长，</a:t>
                </a:r>
              </a:p>
              <a:p>
                <a:pPr latinLnBrk="1">
                  <a:lnSpc>
                    <a:spcPts val="36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的初速度比</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微软雅黑" pitchFamily="34" charset="-122"/>
                    <a:cs typeface="微软雅黑" pitchFamily="34" charset="-120"/>
                  </a:rPr>
                  <a:t>的小，故C错误；两球位移大小均为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𝑠</m:t>
                    </m:r>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𝑙</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𝑙</m:t>
                                </m:r>
                              </m:e>
                            </m:d>
                          </m:e>
                          <m:sup>
                            <m:r>
                              <a:rPr lang="en-US" altLang="zh-CN" b="0" i="0">
                                <a:solidFill>
                                  <a:srgbClr val="000000"/>
                                </a:solidFill>
                                <a:latin typeface="Cambria Math" pitchFamily="34" charset="0"/>
                                <a:ea typeface="Cambria Math" pitchFamily="34" charset="-122"/>
                                <a:cs typeface="Cambria Math" pitchFamily="34" charset="-120"/>
                              </a:rPr>
                              <m:t>2</m:t>
                            </m:r>
                          </m:sup>
                        </m:sSup>
                      </m:e>
                    </m:rad>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5</m:t>
                        </m:r>
                      </m:e>
                    </m:rad>
                    <m:r>
                      <a:rPr lang="en-US" altLang="zh-CN" b="0" i="0">
                        <a:solidFill>
                          <a:srgbClr val="000000"/>
                        </a:solidFill>
                        <a:latin typeface="Cambria Math" pitchFamily="34" charset="0"/>
                        <a:ea typeface="Cambria Math" pitchFamily="34" charset="-122"/>
                        <a:cs typeface="Cambria Math" pitchFamily="34" charset="-120"/>
                      </a:rPr>
                      <m:t>𝑙</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6" name="QC_4_AS.3_1#3a720e814?vop=1&amp;pid=a0cfff1aa&amp;color=0,0,0&amp;vtp=1&amp;bbb=1&amp;hb=1&amp;hs=1"/>
              <p:cNvSpPr>
                <a:spLocks noRot="1" noChangeAspect="1" noMove="1" noResize="1" noEditPoints="1" noAdjustHandles="1" noChangeArrowheads="1" noChangeShapeType="1" noTextEdit="1"/>
              </p:cNvSpPr>
              <p:nvPr/>
            </p:nvSpPr>
            <p:spPr>
              <a:xfrm>
                <a:off x="832104" y="3928302"/>
                <a:ext cx="10533888" cy="1444625"/>
              </a:xfrm>
              <a:prstGeom prst="rect">
                <a:avLst/>
              </a:prstGeom>
              <a:blipFill>
                <a:blip r:embed="rId6"/>
                <a:stretch>
                  <a:fillRect l="-1389" r="-694" b="-970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_1#f55d8c927?vop=1&amp;pid=a0cfff1aa&amp;color=0,0,0&amp;vtp=1&amp;bt=1&amp;bbb=1&amp;hb=1"/>
              <p:cNvSpPr/>
              <p:nvPr/>
            </p:nvSpPr>
            <p:spPr>
              <a:xfrm>
                <a:off x="832104" y="1512000"/>
                <a:ext cx="10533888" cy="101473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如图所示，将两小沙包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以不同的初速度分别从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两处先后相差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水平相向抛出</a:t>
                </a:r>
                <a:r>
                  <a:rPr lang="en-US" altLang="zh-CN" sz="1800" b="0" i="0">
                    <a:solidFill>
                      <a:srgbClr val="000000"/>
                    </a:solidFill>
                    <a:latin typeface="微软雅黑" pitchFamily="34" charset="0"/>
                    <a:ea typeface="微软雅黑" pitchFamily="34" charset="-122"/>
                    <a:cs typeface="微软雅黑" pitchFamily="34" charset="-120"/>
                  </a:rPr>
                  <a:t>，同时落在水</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平面同一处</a:t>
                </a:r>
                <a:r>
                  <a:rPr lang="en-US" altLang="zh-CN" sz="1800" b="0" i="0" dirty="0">
                    <a:solidFill>
                      <a:srgbClr val="000000"/>
                    </a:solidFill>
                    <a:latin typeface="微软雅黑" pitchFamily="34" charset="0"/>
                    <a:ea typeface="微软雅黑" pitchFamily="34" charset="-122"/>
                    <a:cs typeface="微软雅黑" pitchFamily="34" charset="-120"/>
                  </a:rPr>
                  <a:t>，且速度方向与竖直方向夹角相等.两小沙包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视为质点，并在同一竖直面内运动</a:t>
                </a:r>
                <a:r>
                  <a:rPr lang="en-US" altLang="zh-CN" sz="1800" b="0" i="0">
                    <a:solidFill>
                      <a:srgbClr val="000000"/>
                    </a:solidFill>
                    <a:latin typeface="微软雅黑" pitchFamily="34" charset="0"/>
                    <a:ea typeface="微软雅黑" pitchFamily="34" charset="-122"/>
                    <a:cs typeface="微软雅黑" pitchFamily="34" charset="-120"/>
                  </a:rPr>
                  <a:t>，不计空</a:t>
                </a:r>
              </a:p>
              <a:p>
                <a:pPr latinLnBrk="1">
                  <a:lnSpc>
                    <a:spcPts val="2600"/>
                  </a:lnSpc>
                </a:pPr>
                <a:r>
                  <a:rPr lang="en-US" altLang="zh-CN" b="0" i="0">
                    <a:solidFill>
                      <a:srgbClr val="000000"/>
                    </a:solidFill>
                    <a:latin typeface="微软雅黑" pitchFamily="34" charset="0"/>
                    <a:ea typeface="微软雅黑" pitchFamily="34" charset="-122"/>
                    <a:cs typeface="微软雅黑" pitchFamily="34" charset="-120"/>
                  </a:rPr>
                  <a:t>气阻力</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4_1#f55d8c927?vop=1&amp;pid=a0cfff1aa&amp;color=0,0,0&amp;vtp=1&amp;bt=1&amp;bbb=1&amp;hb=1"/>
              <p:cNvSpPr>
                <a:spLocks noRot="1" noChangeAspect="1" noMove="1" noResize="1" noEditPoints="1" noAdjustHandles="1" noChangeArrowheads="1" noChangeShapeType="1" noTextEdit="1"/>
              </p:cNvSpPr>
              <p:nvPr/>
            </p:nvSpPr>
            <p:spPr>
              <a:xfrm>
                <a:off x="832104" y="1512000"/>
                <a:ext cx="10533888" cy="1014730"/>
              </a:xfrm>
              <a:prstGeom prst="rect">
                <a:avLst/>
              </a:prstGeom>
              <a:blipFill>
                <a:blip r:embed="rId3"/>
                <a:stretch>
                  <a:fillRect l="-1389" t="-3012" r="-868" b="-14458"/>
                </a:stretch>
              </a:blipFill>
              <a:ln/>
            </p:spPr>
            <p:txBody>
              <a:bodyPr/>
              <a:lstStyle/>
              <a:p>
                <a:r>
                  <a:rPr lang="zh-CN" altLang="en-US">
                    <a:noFill/>
                  </a:rPr>
                  <a:t> </a:t>
                </a:r>
              </a:p>
            </p:txBody>
          </p:sp>
        </mc:Fallback>
      </mc:AlternateContent>
      <p:sp>
        <p:nvSpPr>
          <p:cNvPr id="3" name="QC_4_AN.5_1#f55d8c927.bracket?vop=1&amp;pid=a0cfff1aa&amp;color=0,0,0&amp;vpa=2&amp;vtp=1"/>
          <p:cNvSpPr/>
          <p:nvPr/>
        </p:nvSpPr>
        <p:spPr>
          <a:xfrm>
            <a:off x="5249323" y="2209547"/>
            <a:ext cx="331788" cy="306197"/>
          </a:xfrm>
          <a:prstGeom prst="rect">
            <a:avLst/>
          </a:prstGeom>
          <a:noFill/>
          <a:ln/>
        </p:spPr>
        <p:txBody>
          <a:bodyPr wrap="none" lIns="0" tIns="0" rIns="0" bIns="0" rtlCol="0" anchor="t"/>
          <a:lstStyle/>
          <a:p>
            <a:pPr algn="ctr" latinLnBrk="1">
              <a:lnSpc>
                <a:spcPts val="26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pic>
        <p:nvPicPr>
          <p:cNvPr id="4" name="QC_4_BD.4_2#f55d8c927?htil=2&amp;vop=1&amp;pid=a0cfff1aa&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19488" y="2339850"/>
            <a:ext cx="1728216" cy="13441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_3#f55d8c927.choices?htil=2&amp;vop=1&amp;pid=a0cfff1aa&amp;color=0,0,0&amp;vtp=1&amp;bbb=1&amp;hs=1"/>
              <p:cNvSpPr/>
              <p:nvPr/>
            </p:nvSpPr>
            <p:spPr>
              <a:xfrm>
                <a:off x="832104" y="2530033"/>
                <a:ext cx="8677656" cy="137033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处比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处高</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若将两沙包同时水平抛出，落地前可能会相遇</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若已知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处高度和沙包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的下落时间，可求出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的水平距离</a:t>
                </a:r>
                <a:endParaRPr lang="en-US" altLang="zh-CN" sz="1800" dirty="0"/>
              </a:p>
              <a:p>
                <a:pPr latinLnBrk="1">
                  <a:lnSpc>
                    <a:spcPts val="26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若已知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处高度和沙包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的初速度，可求出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的水平距离</a:t>
                </a:r>
                <a:endParaRPr lang="en-US" altLang="zh-CN" sz="1800" dirty="0"/>
              </a:p>
            </p:txBody>
          </p:sp>
        </mc:Choice>
        <mc:Fallback>
          <p:sp>
            <p:nvSpPr>
              <p:cNvPr id="5" name="QC_4_BD.4_3#f55d8c927.choices?htil=2&amp;vop=1&amp;pid=a0cfff1aa&amp;color=0,0,0&amp;vtp=1&amp;bbb=1&amp;hs=1"/>
              <p:cNvSpPr>
                <a:spLocks noRot="1" noChangeAspect="1" noMove="1" noResize="1" noEditPoints="1" noAdjustHandles="1" noChangeArrowheads="1" noChangeShapeType="1" noTextEdit="1"/>
              </p:cNvSpPr>
              <p:nvPr/>
            </p:nvSpPr>
            <p:spPr>
              <a:xfrm>
                <a:off x="832104" y="2530033"/>
                <a:ext cx="8677656" cy="1370330"/>
              </a:xfrm>
              <a:prstGeom prst="rect">
                <a:avLst/>
              </a:prstGeom>
              <a:blipFill>
                <a:blip r:embed="rId5"/>
                <a:stretch>
                  <a:fillRect l="-1687" t="-2222" b="-10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6_1#f55d8c927?vop=1&amp;pid=a0cfff1aa&amp;color=0,0,0&amp;vtp=1&amp;bbb=1&amp;hb=1&amp;hs=1"/>
              <p:cNvSpPr/>
              <p:nvPr/>
            </p:nvSpPr>
            <p:spPr>
              <a:xfrm>
                <a:off x="832104" y="4092133"/>
                <a:ext cx="10533888" cy="182753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【解析】设沙包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下落时间为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，则沙包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下落时间为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+0.5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处比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处高</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+0.5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由此可知</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&gt;1.25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，故A错误；根据平抛运动在竖直方向上的分运动为自由落体运动</a:t>
                </a:r>
                <a:r>
                  <a:rPr lang="en-US" altLang="zh-CN" sz="1800" b="0" i="0">
                    <a:solidFill>
                      <a:srgbClr val="000000"/>
                    </a:solidFill>
                    <a:latin typeface="微软雅黑" pitchFamily="34" charset="0"/>
                    <a:ea typeface="微软雅黑" pitchFamily="34" charset="-122"/>
                    <a:cs typeface="微软雅黑" pitchFamily="34" charset="-120"/>
                  </a:rPr>
                  <a:t>，可知在落地前</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两沙包不会相遇</a:t>
                </a:r>
                <a:r>
                  <a:rPr lang="en-US" altLang="zh-CN" sz="1800" b="0" i="0" dirty="0">
                    <a:solidFill>
                      <a:srgbClr val="000000"/>
                    </a:solidFill>
                    <a:latin typeface="微软雅黑" pitchFamily="34" charset="0"/>
                    <a:ea typeface="微软雅黑" pitchFamily="34" charset="-122"/>
                    <a:cs typeface="微软雅黑" pitchFamily="34" charset="-120"/>
                  </a:rPr>
                  <a:t>，故B错误；由于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的速度方向与竖直方向夹角相等，则</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+0.5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e>
                        </m:d>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𝑎</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𝑔𝑡</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𝑏</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的水平距</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𝑎</m:t>
                        </m:r>
                      </m:sub>
                    </m:sSub>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+0.5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e>
                    </m:d>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𝑏</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，由此可知，需要已知任意一个沙包的下落时间和初速度</a:t>
                </a:r>
                <a:r>
                  <a:rPr lang="en-US" altLang="zh-CN" sz="1800" b="0" i="0">
                    <a:solidFill>
                      <a:srgbClr val="000000"/>
                    </a:solidFill>
                    <a:latin typeface="微软雅黑" pitchFamily="34" charset="0"/>
                    <a:ea typeface="微软雅黑" pitchFamily="34" charset="-122"/>
                    <a:cs typeface="微软雅黑" pitchFamily="34" charset="-120"/>
                  </a:rPr>
                  <a:t>，平抛运动的下落时</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间可由高度求出</a:t>
                </a:r>
                <a:r>
                  <a:rPr lang="en-US" altLang="zh-CN" b="0" i="0" dirty="0">
                    <a:solidFill>
                      <a:srgbClr val="000000"/>
                    </a:solidFill>
                    <a:latin typeface="微软雅黑" pitchFamily="34" charset="0"/>
                    <a:ea typeface="微软雅黑" pitchFamily="34" charset="-122"/>
                    <a:cs typeface="微软雅黑" pitchFamily="34" charset="-120"/>
                  </a:rPr>
                  <a:t>，故C错误，D正确.</a:t>
                </a:r>
                <a:endParaRPr lang="en-US" altLang="zh-CN" dirty="0"/>
              </a:p>
            </p:txBody>
          </p:sp>
        </mc:Choice>
        <mc:Fallback>
          <p:sp>
            <p:nvSpPr>
              <p:cNvPr id="6" name="QC_4_AS.6_1#f55d8c927?vop=1&amp;pid=a0cfff1aa&amp;color=0,0,0&amp;vtp=1&amp;bbb=1&amp;hb=1&amp;hs=1"/>
              <p:cNvSpPr>
                <a:spLocks noRot="1" noChangeAspect="1" noMove="1" noResize="1" noEditPoints="1" noAdjustHandles="1" noChangeArrowheads="1" noChangeShapeType="1" noTextEdit="1"/>
              </p:cNvSpPr>
              <p:nvPr/>
            </p:nvSpPr>
            <p:spPr>
              <a:xfrm>
                <a:off x="832104" y="4092133"/>
                <a:ext cx="10533888" cy="1827530"/>
              </a:xfrm>
              <a:prstGeom prst="rect">
                <a:avLst/>
              </a:prstGeom>
              <a:blipFill>
                <a:blip r:embed="rId6"/>
                <a:stretch>
                  <a:fillRect l="-1389" t="-2667" r="-1794" b="-7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7_1#f26a963ad?vop=1&amp;pid=a0cfff1aa&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）如图所示，在水平地面上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点的正上方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高度处，将小球</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以大小为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的速度水平向右抛出，</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同时在地面上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微软雅黑" pitchFamily="34" charset="-122"/>
                    <a:cs typeface="微软雅黑" pitchFamily="34" charset="-120"/>
                  </a:rPr>
                  <a:t>点处将小球</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以大小为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的速度竖直向上抛出.在小球</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上升到最高点时恰与小球</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相遇，</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不计空气阻力</a:t>
                </a:r>
                <a:r>
                  <a:rPr lang="en-US" altLang="zh-CN" b="0" i="0" dirty="0">
                    <a:solidFill>
                      <a:srgbClr val="000000"/>
                    </a:solidFill>
                    <a:latin typeface="微软雅黑" pitchFamily="34" charset="0"/>
                    <a:ea typeface="微软雅黑" pitchFamily="34" charset="-122"/>
                    <a:cs typeface="微软雅黑" pitchFamily="34" charset="-120"/>
                  </a:rPr>
                  <a:t>.则在这段过程中，</a:t>
                </a:r>
                <a:r>
                  <a:rPr lang="en-US" altLang="zh-CN" b="0" i="0">
                    <a:solidFill>
                      <a:srgbClr val="000000"/>
                    </a:solidFill>
                    <a:latin typeface="微软雅黑" pitchFamily="34" charset="0"/>
                    <a:ea typeface="微软雅黑" pitchFamily="34" charset="-122"/>
                    <a:cs typeface="微软雅黑" pitchFamily="34" charset="-120"/>
                  </a:rPr>
                  <a:t>下列说法中正确的是(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7_1#f26a963ad?vop=1&amp;pid=a0cfff1aa&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58" b="-12308"/>
                </a:stretch>
              </a:blipFill>
              <a:ln/>
            </p:spPr>
            <p:txBody>
              <a:bodyPr/>
              <a:lstStyle/>
              <a:p>
                <a:r>
                  <a:rPr lang="zh-CN" altLang="en-US">
                    <a:noFill/>
                  </a:rPr>
                  <a:t> </a:t>
                </a:r>
              </a:p>
            </p:txBody>
          </p:sp>
        </mc:Fallback>
      </mc:AlternateContent>
      <p:sp>
        <p:nvSpPr>
          <p:cNvPr id="3" name="QC_4_AN.8_1#f26a963ad.bracket?vop=1&amp;pid=a0cfff1aa&amp;color=0,0,0&amp;vpa=3&amp;vtp=1&amp;bbb=1"/>
          <p:cNvSpPr/>
          <p:nvPr/>
        </p:nvSpPr>
        <p:spPr>
          <a:xfrm>
            <a:off x="6354223" y="23368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AD</a:t>
            </a:r>
            <a:endParaRPr lang="en-US" altLang="zh-CN" dirty="0"/>
          </a:p>
        </p:txBody>
      </p:sp>
      <p:pic>
        <p:nvPicPr>
          <p:cNvPr id="4" name="QC_4_BD.7_2#f26a963ad?htil=3&amp;vop=1&amp;pid=a0cfff1a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802079" y="2834832"/>
            <a:ext cx="1581912" cy="11704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7_3#f26a963ad.choices?htil=3&amp;vop=1&amp;pid=a0cfff1aa&amp;color=0,0,0&amp;vtp=1&amp;bbb=1"/>
              <p:cNvSpPr/>
              <p:nvPr/>
            </p:nvSpPr>
            <p:spPr>
              <a:xfrm>
                <a:off x="832104" y="2754822"/>
                <a:ext cx="8823960" cy="16294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两球的速度变化量大小相同</a:t>
                </a:r>
                <a:endParaRPr lang="en-US" altLang="zh-CN" sz="1800" dirty="0"/>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两球的相遇点在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微软雅黑" pitchFamily="34" charset="-122"/>
                    <a:cs typeface="微软雅黑" pitchFamily="34" charset="-120"/>
                  </a:rPr>
                  <a:t>点上方</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h</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处</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相遇时小球</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的速度方向与水平方向夹角为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微软雅黑" pitchFamily="34" charset="-122"/>
                    <a:cs typeface="微软雅黑" pitchFamily="34" charset="-120"/>
                  </a:rPr>
                  <a:t>间的距离为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7_3#f26a963ad.choices?htil=3&amp;vop=1&amp;pid=a0cfff1aa&amp;color=0,0,0&amp;vtp=1&amp;bbb=1"/>
              <p:cNvSpPr>
                <a:spLocks noRot="1" noChangeAspect="1" noMove="1" noResize="1" noEditPoints="1" noAdjustHandles="1" noChangeArrowheads="1" noChangeShapeType="1" noTextEdit="1"/>
              </p:cNvSpPr>
              <p:nvPr/>
            </p:nvSpPr>
            <p:spPr>
              <a:xfrm>
                <a:off x="832104" y="2754822"/>
                <a:ext cx="8823960" cy="1629410"/>
              </a:xfrm>
              <a:prstGeom prst="rect">
                <a:avLst/>
              </a:prstGeom>
              <a:blipFill>
                <a:blip r:embed="rId5"/>
                <a:stretch>
                  <a:fillRect l="-1659" b="-89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9_1#f26a963ad?vop=1&amp;pid=a0cfff1aa&amp;color=0,0,0&amp;vtp=1&amp;bt=1&amp;bbb=1&amp;hb=1"/>
              <p:cNvSpPr/>
              <p:nvPr/>
            </p:nvSpPr>
            <p:spPr>
              <a:xfrm>
                <a:off x="832104" y="1512000"/>
                <a:ext cx="10533888" cy="23241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【解析】两球加速度均为重力加速度，且运动时间相同，则速度变化量大小相同，故A正确</a:t>
                </a:r>
                <a:r>
                  <a:rPr lang="en-US" altLang="zh-CN" sz="1800" b="0" i="0">
                    <a:solidFill>
                      <a:srgbClr val="000000"/>
                    </a:solidFill>
                    <a:latin typeface="微软雅黑" pitchFamily="34" charset="0"/>
                    <a:ea typeface="微软雅黑" pitchFamily="34" charset="-122"/>
                    <a:cs typeface="微软雅黑" pitchFamily="34" charset="-120"/>
                  </a:rPr>
                  <a:t>；两球相遇时</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𝑣</m:t>
                        </m:r>
                      </m:num>
                      <m:den>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800" b="0" i="0" dirty="0">
                    <a:solidFill>
                      <a:srgbClr val="000000"/>
                    </a:solidFill>
                    <a:latin typeface="微软雅黑" pitchFamily="34" charset="0"/>
                    <a:ea typeface="微软雅黑" pitchFamily="34" charset="-122"/>
                    <a:cs typeface="微软雅黑" pitchFamily="34" charset="-120"/>
                  </a:rPr>
                  <a:t>，对于小球</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𝑔𝑡</m:t>
                        </m:r>
                      </m:num>
                      <m:den>
                        <m:r>
                          <a:rPr lang="en-US" altLang="zh-CN" sz="1800" b="0" i="0">
                            <a:solidFill>
                              <a:srgbClr val="000000"/>
                            </a:solidFill>
                            <a:latin typeface="Cambria Math" pitchFamily="34" charset="0"/>
                            <a:ea typeface="Cambria Math" pitchFamily="34" charset="-122"/>
                            <a:cs typeface="Cambria Math" pitchFamily="34" charset="-120"/>
                          </a:rPr>
                          <m:t>𝑣</m:t>
                        </m:r>
                      </m:den>
                    </m:f>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，即相遇时小球</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的速度方向与水平方向夹角为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，故C</a:t>
                </a:r>
                <a:r>
                  <a:rPr lang="en-US" altLang="zh-CN" sz="1800" b="0" i="0">
                    <a:solidFill>
                      <a:srgbClr val="000000"/>
                    </a:solidFill>
                    <a:latin typeface="微软雅黑" pitchFamily="34" charset="0"/>
                    <a:ea typeface="微软雅黑" pitchFamily="34" charset="-122"/>
                    <a:cs typeface="微软雅黑" pitchFamily="34" charset="-120"/>
                  </a:rPr>
                  <a:t>错误；</a:t>
                </a:r>
              </a:p>
              <a:p>
                <a:pPr latinLnBrk="1">
                  <a:lnSpc>
                    <a:spcPts val="4000"/>
                  </a:lnSpc>
                </a:pPr>
                <a:r>
                  <a:rPr lang="en-US" altLang="zh-CN" sz="1800" b="0" i="0">
                    <a:solidFill>
                      <a:srgbClr val="000000"/>
                    </a:solidFill>
                    <a:latin typeface="微软雅黑" pitchFamily="34" charset="0"/>
                    <a:ea typeface="微软雅黑" pitchFamily="34" charset="-122"/>
                    <a:cs typeface="微软雅黑" pitchFamily="34" charset="-120"/>
                  </a:rPr>
                  <a:t>相遇时</a:t>
                </a:r>
                <a:r>
                  <a:rPr lang="en-US" altLang="zh-CN" sz="1800" b="0" i="0" dirty="0">
                    <a:solidFill>
                      <a:srgbClr val="000000"/>
                    </a:solidFill>
                    <a:latin typeface="微软雅黑" pitchFamily="34" charset="0"/>
                    <a:ea typeface="微软雅黑" pitchFamily="34" charset="-122"/>
                    <a:cs typeface="微软雅黑" pitchFamily="34" charset="-120"/>
                  </a:rPr>
                  <a:t>，小球</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竖直方向的位移大小为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800" b="0" i="0" dirty="0">
                    <a:solidFill>
                      <a:srgbClr val="000000"/>
                    </a:solidFill>
                    <a:latin typeface="微软雅黑" pitchFamily="34" charset="0"/>
                    <a:ea typeface="微软雅黑" pitchFamily="34" charset="-122"/>
                    <a:cs typeface="微软雅黑" pitchFamily="34" charset="-120"/>
                  </a:rPr>
                  <a:t>，小球</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竖直方向的位移大小为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𝑣</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知相遇时两球竖直方向的位移大小相等</a:t>
                </a:r>
                <a:r>
                  <a:rPr lang="en-US" altLang="zh-CN" sz="1800" b="0" i="0" dirty="0">
                    <a:solidFill>
                      <a:srgbClr val="000000"/>
                    </a:solidFill>
                    <a:latin typeface="微软雅黑" pitchFamily="34" charset="0"/>
                    <a:ea typeface="微软雅黑" pitchFamily="34" charset="-122"/>
                    <a:cs typeface="微软雅黑" pitchFamily="34" charset="-120"/>
                  </a:rPr>
                  <a:t>，则相遇点在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微软雅黑" pitchFamily="34" charset="-122"/>
                    <a:cs typeface="微软雅黑" pitchFamily="34" charset="-120"/>
                  </a:rPr>
                  <a:t>点上方</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h</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处，故B错误；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间的距离为</a:t>
                </a:r>
              </a:p>
              <a:p>
                <a:pPr latinLnBrk="1">
                  <a:lnSpc>
                    <a:spcPts val="40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𝑣𝑡</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𝑣</m:t>
                            </m:r>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𝑔</m:t>
                        </m:r>
                      </m:den>
                    </m:f>
                  </m:oMath>
                </a14:m>
                <a:r>
                  <a:rPr lang="en-US" altLang="zh-CN" b="0" i="0" dirty="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h</m:t>
                    </m:r>
                    <m:r>
                      <a:rPr lang="en-US" altLang="zh-CN" b="0" i="0">
                        <a:solidFill>
                          <a:srgbClr val="000000"/>
                        </a:solidFill>
                        <a:latin typeface="Cambria Math" pitchFamily="34" charset="0"/>
                        <a:ea typeface="Cambria Math" pitchFamily="34" charset="-122"/>
                        <a:cs typeface="Cambria Math" pitchFamily="34" charset="-120"/>
                      </a:rPr>
                      <m:t>=2⋅</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𝑣</m:t>
                            </m:r>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𝑔</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𝑣</m:t>
                            </m:r>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𝑔</m:t>
                        </m:r>
                      </m:den>
                    </m:f>
                  </m:oMath>
                </a14:m>
                <a:r>
                  <a:rPr lang="en-US" altLang="zh-CN"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2" name="QC_4_AS.9_1#f26a963ad?vop=1&amp;pid=a0cfff1aa&amp;color=0,0,0&amp;vtp=1&amp;bt=1&amp;bbb=1&amp;hb=1"/>
              <p:cNvSpPr>
                <a:spLocks noRot="1" noChangeAspect="1" noMove="1" noResize="1" noEditPoints="1" noAdjustHandles="1" noChangeArrowheads="1" noChangeShapeType="1" noTextEdit="1"/>
              </p:cNvSpPr>
              <p:nvPr/>
            </p:nvSpPr>
            <p:spPr>
              <a:xfrm>
                <a:off x="832104" y="1512000"/>
                <a:ext cx="10533888" cy="2324100"/>
              </a:xfrm>
              <a:prstGeom prst="rect">
                <a:avLst/>
              </a:prstGeom>
              <a:blipFill>
                <a:blip r:embed="rId3"/>
                <a:stretch>
                  <a:fillRect l="-1389" r="-1100" b="-2362"/>
                </a:stretch>
              </a:blipFill>
              <a:ln/>
            </p:spPr>
            <p:txBody>
              <a:bodyPr/>
              <a:lstStyle/>
              <a:p>
                <a:r>
                  <a:rPr lang="zh-CN" altLang="en-US">
                    <a:noFill/>
                  </a:rPr>
                  <a:t> </a:t>
                </a:r>
              </a:p>
            </p:txBody>
          </p:sp>
        </mc:Fallback>
      </mc:AlternateContent>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0_1#8b3eff131?vop=1&amp;pid=a0cfff1aa&amp;color=0,0,0&amp;vtp=1&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）某海洋乐园里正在进行海豚戏球表演，海豚与高台边缘的水平距离为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𝐻</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.驯兽师在高台边缘距</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水面高度为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𝐻</m:t>
                    </m:r>
                  </m:oMath>
                </a14:m>
                <a:r>
                  <a:rPr lang="en-US" altLang="zh-CN" sz="1800" b="0" i="0" dirty="0">
                    <a:solidFill>
                      <a:srgbClr val="000000"/>
                    </a:solidFill>
                    <a:latin typeface="微软雅黑" pitchFamily="34" charset="0"/>
                    <a:ea typeface="微软雅黑" pitchFamily="34" charset="-122"/>
                    <a:cs typeface="微软雅黑" pitchFamily="34" charset="-120"/>
                  </a:rPr>
                  <a:t>处静止释放球的同时，海豚以一初速度大小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跃出水面，速度方向与水面夹角为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，如图所</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示</a:t>
                </a:r>
                <a:r>
                  <a:rPr lang="en-US" altLang="zh-CN" sz="1800" b="0" i="0" dirty="0">
                    <a:solidFill>
                      <a:srgbClr val="000000"/>
                    </a:solidFill>
                    <a:latin typeface="微软雅黑" pitchFamily="34" charset="0"/>
                    <a:ea typeface="微软雅黑" pitchFamily="34" charset="-122"/>
                    <a:cs typeface="微软雅黑" pitchFamily="34" charset="-120"/>
                  </a:rPr>
                  <a:t>.设海豚跃出水面后姿势保持不变，不计空气阻力，若海豚可以顶到球</a:t>
                </a:r>
                <a:r>
                  <a:rPr lang="en-US" altLang="zh-CN" sz="1800" b="0" i="0">
                    <a:solidFill>
                      <a:srgbClr val="000000"/>
                    </a:solidFill>
                    <a:latin typeface="微软雅黑" pitchFamily="34" charset="0"/>
                    <a:ea typeface="微软雅黑" pitchFamily="34" charset="-122"/>
                    <a:cs typeface="微软雅黑" pitchFamily="34" charset="-120"/>
                  </a:rPr>
                  <a:t>，则下列选项中可能正确的是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0_1#8b3eff131?vop=1&amp;pid=a0cfff1aa&amp;color=0,0,0&amp;vtp=1&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868" b="-9091"/>
                </a:stretch>
              </a:blipFill>
              <a:ln/>
            </p:spPr>
            <p:txBody>
              <a:bodyPr/>
              <a:lstStyle/>
              <a:p>
                <a:r>
                  <a:rPr lang="zh-CN" altLang="en-US">
                    <a:noFill/>
                  </a:rPr>
                  <a:t> </a:t>
                </a:r>
              </a:p>
            </p:txBody>
          </p:sp>
        </mc:Fallback>
      </mc:AlternateContent>
      <p:sp>
        <p:nvSpPr>
          <p:cNvPr id="3" name="QC_4_AN.11_1#8b3eff131.bracket?vop=1&amp;pid=a0cfff1aa&amp;color=0,0,0&amp;vpa=4&amp;vtp=1&amp;bbb=1"/>
          <p:cNvSpPr/>
          <p:nvPr/>
        </p:nvSpPr>
        <p:spPr>
          <a:xfrm>
            <a:off x="1015460" y="2755965"/>
            <a:ext cx="6619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ABD</a:t>
            </a:r>
            <a:endParaRPr lang="en-US" altLang="zh-CN" dirty="0"/>
          </a:p>
        </p:txBody>
      </p:sp>
      <p:pic>
        <p:nvPicPr>
          <p:cNvPr id="4" name="QC_4_BD.10_2#8b3eff131?vop=1&amp;pid=a0cfff1a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303520" y="3241232"/>
            <a:ext cx="1591056"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0_3#8b3eff131.choices?vop=1&amp;pid=a0cfff1aa&amp;color=0,0,0&amp;vtp=1&amp;bbb=1"/>
              <p:cNvSpPr/>
              <p:nvPr/>
            </p:nvSpPr>
            <p:spPr>
              <a:xfrm>
                <a:off x="832104" y="4841432"/>
                <a:ext cx="10533888" cy="622300"/>
              </a:xfrm>
              <a:prstGeom prst="rect">
                <a:avLst/>
              </a:prstGeom>
              <a:noFill/>
              <a:ln/>
            </p:spPr>
            <p:txBody>
              <a:bodyPr wrap="none" lIns="0" tIns="0" rIns="0" bIns="0" rtlCol="0" anchor="t"/>
              <a:lstStyle/>
              <a:p>
                <a:pPr latinLnBrk="1">
                  <a:lnSpc>
                    <a:spcPts val="4900"/>
                  </a:lnSpc>
                  <a:tabLst>
                    <a:tab pos="2890647" algn="l"/>
                    <a:tab pos="5743194" algn="l"/>
                    <a:tab pos="82401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a:solidFill>
                              <a:srgbClr val="000000"/>
                            </a:solidFill>
                            <a:latin typeface="Cambria Math" pitchFamily="34" charset="0"/>
                            <a:ea typeface="Cambria Math" pitchFamily="34" charset="-122"/>
                            <a:cs typeface="Cambria Math" pitchFamily="34" charset="-120"/>
                          </a:rPr>
                          <m:t>𝑔𝐻</m:t>
                        </m:r>
                      </m:e>
                    </m:rad>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𝑔𝐻</m:t>
                        </m:r>
                      </m:e>
                    </m:rad>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10_3#8b3eff131.choices?vop=1&amp;pid=a0cfff1aa&amp;color=0,0,0&amp;vtp=1&amp;bbb=1"/>
              <p:cNvSpPr>
                <a:spLocks noRot="1" noChangeAspect="1" noMove="1" noResize="1" noEditPoints="1" noAdjustHandles="1" noChangeArrowheads="1" noChangeShapeType="1" noTextEdit="1"/>
              </p:cNvSpPr>
              <p:nvPr/>
            </p:nvSpPr>
            <p:spPr>
              <a:xfrm>
                <a:off x="832104" y="4841432"/>
                <a:ext cx="10533888" cy="622300"/>
              </a:xfrm>
              <a:prstGeom prst="rect">
                <a:avLst/>
              </a:prstGeom>
              <a:blipFill>
                <a:blip r:embed="rId5"/>
                <a:stretch>
                  <a:fillRect l="-1389" b="-392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2_1#8b3eff131?vop=1&amp;pid=a0cfff1aa&amp;color=0,0,0&amp;vtp=1&amp;bt=1&amp;bbb=1&amp;hb=1"/>
              <p:cNvSpPr/>
              <p:nvPr/>
            </p:nvSpPr>
            <p:spPr>
              <a:xfrm>
                <a:off x="832104" y="1508760"/>
                <a:ext cx="10533888" cy="3034983"/>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解析】海豚若能顶到球</a:t>
                </a:r>
                <a:r>
                  <a:rPr lang="en-US" altLang="zh-CN" sz="1800" b="0" i="0" dirty="0">
                    <a:solidFill>
                      <a:srgbClr val="000000"/>
                    </a:solidFill>
                    <a:latin typeface="微软雅黑" pitchFamily="34" charset="0"/>
                    <a:ea typeface="微软雅黑" pitchFamily="34" charset="-122"/>
                    <a:cs typeface="微软雅黑" pitchFamily="34" charset="-120"/>
                  </a:rPr>
                  <a:t>，则水平方向</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𝐻</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，竖直方向</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𝐻</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速解：以球为参考系，海豚水平方向向右做匀速直线运动</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𝐻</m:t>
                    </m:r>
                    <m:r>
                      <a:rPr lang="en-US" altLang="zh-CN" sz="1800" b="0" i="0">
                        <a:solidFill>
                          <a:srgbClr val="00A0AF"/>
                        </a:solidFill>
                        <a:latin typeface="Cambria Math" pitchFamily="34" charset="0"/>
                        <a:ea typeface="Cambria Math" pitchFamily="34" charset="-122"/>
                        <a:cs typeface="Cambria Math" pitchFamily="34" charset="-120"/>
                      </a:rPr>
                      <m:t>=</m:t>
                    </m:r>
                    <m:sSub>
                      <m:sSubPr>
                        <m:ctrlPr>
                          <a:rPr lang="en-US" altLang="zh-CN" sz="1800" b="0" i="1" dirty="0">
                            <a:solidFill>
                              <a:srgbClr val="00A0AF"/>
                            </a:solidFill>
                            <a:latin typeface="Cambria Math" panose="02040503050406030204" pitchFamily="18" charset="0"/>
                            <a:ea typeface="楷体" pitchFamily="34" charset="-122"/>
                            <a:cs typeface="楷体" pitchFamily="34" charset="-120"/>
                          </a:rPr>
                        </m:ctrlPr>
                      </m:sSubPr>
                      <m:e>
                        <m:r>
                          <a:rPr lang="en-US" altLang="zh-CN" sz="1800" b="0" i="0">
                            <a:solidFill>
                              <a:srgbClr val="00A0AF"/>
                            </a:solidFill>
                            <a:latin typeface="Cambria Math" pitchFamily="34" charset="0"/>
                            <a:ea typeface="Cambria Math" pitchFamily="34" charset="-122"/>
                            <a:cs typeface="Cambria Math" pitchFamily="34" charset="-120"/>
                          </a:rPr>
                          <m:t>𝑣</m:t>
                        </m:r>
                      </m:e>
                      <m:sub>
                        <m:r>
                          <a:rPr lang="en-US" altLang="zh-CN" sz="1800" b="0" i="0">
                            <a:solidFill>
                              <a:srgbClr val="00A0AF"/>
                            </a:solidFill>
                            <a:latin typeface="Cambria Math" pitchFamily="34" charset="0"/>
                            <a:ea typeface="Cambria Math" pitchFamily="34" charset="-122"/>
                            <a:cs typeface="Cambria Math" pitchFamily="34" charset="-120"/>
                          </a:rPr>
                          <m:t>0</m:t>
                        </m:r>
                      </m:sub>
                    </m:sSub>
                    <m:r>
                      <m:rPr>
                        <m:sty m:val="p"/>
                      </m:rPr>
                      <a:rPr lang="en-US" altLang="zh-CN" sz="1800" b="0" i="0">
                        <a:solidFill>
                          <a:srgbClr val="00A0AF"/>
                        </a:solidFill>
                        <a:latin typeface="Cambria Math" pitchFamily="34" charset="0"/>
                        <a:ea typeface="Cambria Math" pitchFamily="34" charset="-122"/>
                        <a:cs typeface="Cambria Math" pitchFamily="34" charset="-120"/>
                      </a:rPr>
                      <m:t>cos</m:t>
                    </m:r>
                    <m:r>
                      <m:rPr>
                        <m:nor/>
                      </m:rPr>
                      <a:rPr lang="en-US" altLang="zh-CN" sz="1800" b="0" i="0">
                        <a:solidFill>
                          <a:srgbClr val="00A0AF"/>
                        </a:solidFill>
                        <a:latin typeface="Cambria Math" pitchFamily="34" charset="0"/>
                        <a:ea typeface="Cambria Math" pitchFamily="34" charset="-122"/>
                        <a:cs typeface="Cambria Math" pitchFamily="34" charset="-120"/>
                      </a:rPr>
                      <m:t> </m:t>
                    </m:r>
                    <m:r>
                      <a:rPr lang="en-US" altLang="zh-CN" sz="1800" b="0" i="0">
                        <a:solidFill>
                          <a:srgbClr val="00A0AF"/>
                        </a:solidFill>
                        <a:latin typeface="Cambria Math" pitchFamily="34" charset="0"/>
                        <a:ea typeface="Cambria Math" pitchFamily="34" charset="-122"/>
                        <a:cs typeface="Cambria Math" pitchFamily="34" charset="-120"/>
                      </a:rPr>
                      <m:t>𝜃</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a:solidFill>
                      <a:srgbClr val="00A0AF"/>
                    </a:solidFill>
                    <a:latin typeface="微软雅黑" pitchFamily="34" charset="0"/>
                    <a:ea typeface="楷体" pitchFamily="34" charset="-122"/>
                    <a:cs typeface="微软雅黑" pitchFamily="34" charset="-120"/>
                  </a:rPr>
                  <a:t>，竖直方向向上做匀速直线运</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动</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𝐻</m:t>
                    </m:r>
                    <m:r>
                      <a:rPr lang="en-US" altLang="zh-CN" sz="1800" b="0" i="0">
                        <a:solidFill>
                          <a:srgbClr val="00A0AF"/>
                        </a:solidFill>
                        <a:latin typeface="Cambria Math" pitchFamily="34" charset="0"/>
                        <a:ea typeface="Cambria Math" pitchFamily="34" charset="-122"/>
                        <a:cs typeface="Cambria Math" pitchFamily="34" charset="-120"/>
                      </a:rPr>
                      <m:t>=</m:t>
                    </m:r>
                    <m:sSub>
                      <m:sSubPr>
                        <m:ctrlPr>
                          <a:rPr lang="en-US" altLang="zh-CN" sz="1800" b="0" i="1" dirty="0">
                            <a:solidFill>
                              <a:srgbClr val="00A0AF"/>
                            </a:solidFill>
                            <a:latin typeface="Cambria Math" panose="02040503050406030204" pitchFamily="18" charset="0"/>
                            <a:ea typeface="楷体" pitchFamily="34" charset="-122"/>
                            <a:cs typeface="楷体" pitchFamily="34" charset="-120"/>
                          </a:rPr>
                        </m:ctrlPr>
                      </m:sSubPr>
                      <m:e>
                        <m:r>
                          <a:rPr lang="en-US" altLang="zh-CN" sz="1800" b="0" i="0">
                            <a:solidFill>
                              <a:srgbClr val="00A0AF"/>
                            </a:solidFill>
                            <a:latin typeface="Cambria Math" pitchFamily="34" charset="0"/>
                            <a:ea typeface="Cambria Math" pitchFamily="34" charset="-122"/>
                            <a:cs typeface="Cambria Math" pitchFamily="34" charset="-120"/>
                          </a:rPr>
                          <m:t>𝑣</m:t>
                        </m:r>
                      </m:e>
                      <m:sub>
                        <m:r>
                          <a:rPr lang="en-US" altLang="zh-CN" sz="1800" b="0" i="0">
                            <a:solidFill>
                              <a:srgbClr val="00A0AF"/>
                            </a:solidFill>
                            <a:latin typeface="Cambria Math" pitchFamily="34" charset="0"/>
                            <a:ea typeface="Cambria Math" pitchFamily="34" charset="-122"/>
                            <a:cs typeface="Cambria Math" pitchFamily="34" charset="-120"/>
                          </a:rPr>
                          <m:t>0</m:t>
                        </m:r>
                      </m:sub>
                    </m:sSub>
                    <m:r>
                      <m:rPr>
                        <m:sty m:val="p"/>
                      </m:rPr>
                      <a:rPr lang="en-US" altLang="zh-CN" sz="1800" b="0" i="0">
                        <a:solidFill>
                          <a:srgbClr val="00A0AF"/>
                        </a:solidFill>
                        <a:latin typeface="Cambria Math" pitchFamily="34" charset="0"/>
                        <a:ea typeface="Cambria Math" pitchFamily="34" charset="-122"/>
                        <a:cs typeface="Cambria Math" pitchFamily="34" charset="-120"/>
                      </a:rPr>
                      <m:t>sin</m:t>
                    </m:r>
                    <m:r>
                      <m:rPr>
                        <m:nor/>
                      </m:rPr>
                      <a:rPr lang="en-US" altLang="zh-CN" sz="1800" b="0" i="0">
                        <a:solidFill>
                          <a:srgbClr val="00A0AF"/>
                        </a:solidFill>
                        <a:latin typeface="Cambria Math" pitchFamily="34" charset="0"/>
                        <a:ea typeface="Cambria Math" pitchFamily="34" charset="-122"/>
                        <a:cs typeface="Cambria Math" pitchFamily="34" charset="-120"/>
                      </a:rPr>
                      <m:t> </m:t>
                    </m:r>
                    <m:r>
                      <a:rPr lang="en-US" altLang="zh-CN" sz="1800" b="0" i="0">
                        <a:solidFill>
                          <a:srgbClr val="00A0AF"/>
                        </a:solidFill>
                        <a:latin typeface="Cambria Math" pitchFamily="34" charset="0"/>
                        <a:ea typeface="Cambria Math" pitchFamily="34" charset="-122"/>
                        <a:cs typeface="Cambria Math" pitchFamily="34" charset="-120"/>
                      </a:rPr>
                      <m:t>𝜃</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𝑡</m:t>
                    </m:r>
                  </m:oMath>
                </a14:m>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，故C错误，D正确</a:t>
                </a:r>
                <a:r>
                  <a:rPr lang="en-US" altLang="zh-CN" sz="1800" b="0" i="0">
                    <a:solidFill>
                      <a:srgbClr val="000000"/>
                    </a:solidFill>
                    <a:latin typeface="微软雅黑" pitchFamily="34" charset="0"/>
                    <a:ea typeface="微软雅黑" pitchFamily="34" charset="-122"/>
                    <a:cs typeface="微软雅黑" pitchFamily="34" charset="-120"/>
                  </a:rPr>
                  <a:t>；海豚在落水前所经历的时间为</a:t>
                </a:r>
              </a:p>
              <a:p>
                <a:pPr latinLnBrk="1">
                  <a:lnSpc>
                    <a:spcPts val="41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num>
                      <m:den>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800" b="0" i="0">
                    <a:solidFill>
                      <a:srgbClr val="000000"/>
                    </a:solidFill>
                    <a:latin typeface="微软雅黑" pitchFamily="34" charset="0"/>
                    <a:ea typeface="微软雅黑" pitchFamily="34" charset="-122"/>
                    <a:cs typeface="微软雅黑" pitchFamily="34" charset="-120"/>
                  </a:rPr>
                  <a:t>，故若海豚落水时恰好顶到球</a:t>
                </a:r>
                <a:r>
                  <a:rPr lang="en-US" altLang="zh-CN" sz="1800"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𝐻</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num>
                      <m:den>
                        <m:r>
                          <a:rPr lang="en-US" altLang="zh-CN" sz="1800" b="0" i="0">
                            <a:solidFill>
                              <a:srgbClr val="000000"/>
                            </a:solidFill>
                            <a:latin typeface="Cambria Math" pitchFamily="34" charset="0"/>
                            <a:ea typeface="Cambria Math" pitchFamily="34" charset="-122"/>
                            <a:cs typeface="Cambria Math" pitchFamily="34" charset="-120"/>
                          </a:rPr>
                          <m:t>𝑔</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关键：海豚与球相遇时，水平位移为</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𝐻</m:t>
                    </m:r>
                  </m:oMath>
                </a14:m>
                <a:r>
                  <a:rPr lang="en-US" altLang="zh-CN" sz="1800" b="0" i="0" dirty="0">
                    <a:solidFill>
                      <a:srgbClr val="00A0AF"/>
                    </a:solidFill>
                    <a:latin typeface="微软雅黑" pitchFamily="34" charset="0"/>
                    <a:ea typeface="楷体" pitchFamily="34" charset="-122"/>
                    <a:cs typeface="微软雅黑" pitchFamily="34" charset="-120"/>
                  </a:rPr>
                  <a:t>，竖直方向上与球的位移之和为</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𝐻</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，刚好顶到球</a:t>
                </a:r>
                <a:r>
                  <a:rPr lang="en-US" altLang="zh-CN" sz="1800" b="0" i="0">
                    <a:solidFill>
                      <a:srgbClr val="00A0AF"/>
                    </a:solidFill>
                    <a:latin typeface="微软雅黑" pitchFamily="34" charset="0"/>
                    <a:ea typeface="楷体" pitchFamily="34" charset="-122"/>
                    <a:cs typeface="微软雅黑" pitchFamily="34" charset="-120"/>
                  </a:rPr>
                  <a:t>，则在最低点相</a:t>
                </a:r>
              </a:p>
              <a:p>
                <a:pPr latinLnBrk="1">
                  <a:lnSpc>
                    <a:spcPts val="3600"/>
                  </a:lnSpc>
                </a:pPr>
                <a:r>
                  <a:rPr lang="en-US" altLang="zh-CN" b="0" i="0">
                    <a:solidFill>
                      <a:srgbClr val="00A0AF"/>
                    </a:solidFill>
                    <a:latin typeface="微软雅黑" pitchFamily="34" charset="0"/>
                    <a:ea typeface="楷体" pitchFamily="34" charset="-122"/>
                    <a:cs typeface="微软雅黑" pitchFamily="34" charset="-120"/>
                  </a:rPr>
                  <a:t>遇</a:t>
                </a:r>
                <a:r>
                  <a:rPr lang="en-US" altLang="zh-CN" b="0" i="0" dirty="0">
                    <a:solidFill>
                      <a:srgbClr val="00A0AF"/>
                    </a:solidFill>
                    <a:latin typeface="微软雅黑" pitchFamily="34" charset="0"/>
                    <a:ea typeface="楷体"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𝑔𝐻</m:t>
                        </m:r>
                      </m:e>
                    </m:rad>
                  </m:oMath>
                </a14:m>
                <a:r>
                  <a:rPr lang="en-US" altLang="zh-CN" b="0" i="0" dirty="0">
                    <a:solidFill>
                      <a:srgbClr val="000000"/>
                    </a:solidFill>
                    <a:latin typeface="微软雅黑" pitchFamily="34" charset="0"/>
                    <a:ea typeface="微软雅黑" pitchFamily="34" charset="-122"/>
                    <a:cs typeface="微软雅黑" pitchFamily="34" charset="-120"/>
                  </a:rPr>
                  <a:t>，故当</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𝑔𝐻</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时，海豚可以顶到球，则故A、B正确.</a:t>
                </a:r>
                <a:endParaRPr lang="en-US" altLang="zh-CN" dirty="0"/>
              </a:p>
            </p:txBody>
          </p:sp>
        </mc:Choice>
        <mc:Fallback>
          <p:sp>
            <p:nvSpPr>
              <p:cNvPr id="2" name="QC_4_AS.12_1#8b3eff131?vop=1&amp;pid=a0cfff1aa&amp;color=0,0,0&amp;vtp=1&amp;bt=1&amp;bbb=1&amp;hb=1"/>
              <p:cNvSpPr>
                <a:spLocks noRot="1" noChangeAspect="1" noMove="1" noResize="1" noEditPoints="1" noAdjustHandles="1" noChangeArrowheads="1" noChangeShapeType="1" noTextEdit="1"/>
              </p:cNvSpPr>
              <p:nvPr/>
            </p:nvSpPr>
            <p:spPr>
              <a:xfrm>
                <a:off x="832104" y="1508760"/>
                <a:ext cx="10533888" cy="3034983"/>
              </a:xfrm>
              <a:prstGeom prst="rect">
                <a:avLst/>
              </a:prstGeom>
              <a:blipFill>
                <a:blip r:embed="rId3"/>
                <a:stretch>
                  <a:fillRect l="-1389" r="-231" b="-4024"/>
                </a:stretch>
              </a:blipFill>
              <a:ln/>
            </p:spPr>
            <p:txBody>
              <a:bodyPr/>
              <a:lstStyle/>
              <a:p>
                <a:r>
                  <a:rPr lang="zh-CN" altLang="en-US">
                    <a:noFill/>
                  </a:rPr>
                  <a:t> </a:t>
                </a:r>
              </a:p>
            </p:txBody>
          </p:sp>
        </mc:Fallback>
      </mc:AlternateContent>
      <p:sp>
        <p:nvSpPr>
          <p:cNvPr id="3" name="QC_4_AS.12_1#8b3eff131?vop=1&amp;pid=a0cfff1aa&amp;color=0,0,0&amp;vtp=1&amp;bt=1&amp;bbb=1&amp;hb=1&amp;uw=1">
            <a:extLst>
              <a:ext uri="{FF2B5EF4-FFF2-40B4-BE49-F238E27FC236}">
                <a16:creationId xmlns:a16="http://schemas.microsoft.com/office/drawing/2014/main" id="{DB5A5E57-362B-C7DD-7E6F-57784D3B9DA4}"/>
              </a:ext>
            </a:extLst>
          </p:cNvPr>
          <p:cNvSpPr/>
          <p:nvPr/>
        </p:nvSpPr>
        <p:spPr>
          <a:xfrm>
            <a:off x="1746504" y="1508537"/>
            <a:ext cx="5650675"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4" name="QC_4_AS.12_1#8b3eff131?vop=1&amp;pid=a0cfff1aa&amp;color=0,0,0&amp;vtp=1&amp;bt=1&amp;bbb=1&amp;hb=1&amp;uw=1">
            <a:extLst>
              <a:ext uri="{FF2B5EF4-FFF2-40B4-BE49-F238E27FC236}">
                <a16:creationId xmlns:a16="http://schemas.microsoft.com/office/drawing/2014/main" id="{D7F37DE4-C97B-857C-36EA-F5D439D99B64}"/>
              </a:ext>
            </a:extLst>
          </p:cNvPr>
          <p:cNvSpPr/>
          <p:nvPr/>
        </p:nvSpPr>
        <p:spPr>
          <a:xfrm>
            <a:off x="832104" y="1927638"/>
            <a:ext cx="422402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5" name="QC_4_AS.12_1#8b3eff131?vop=1&amp;pid=a0cfff1aa&amp;color=0,0,0&amp;vtp=1&amp;bt=1&amp;bbb=1&amp;hb=1&amp;uw=1">
            <a:extLst>
              <a:ext uri="{FF2B5EF4-FFF2-40B4-BE49-F238E27FC236}">
                <a16:creationId xmlns:a16="http://schemas.microsoft.com/office/drawing/2014/main" id="{114DF1A2-0BA9-5934-1C13-B52036DE4801}"/>
              </a:ext>
            </a:extLst>
          </p:cNvPr>
          <p:cNvSpPr/>
          <p:nvPr/>
        </p:nvSpPr>
        <p:spPr>
          <a:xfrm>
            <a:off x="2456117" y="3196050"/>
            <a:ext cx="7126033" cy="5243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0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4_EX.13_1#8b3eff131?vop=1&amp;pid=a0cfff1aa&amp;color=0,0,0&amp;vtp=1&amp;bt=1&amp;bbb=1&amp;hb=1"/>
          <p:cNvSpPr/>
          <p:nvPr/>
        </p:nvSpPr>
        <p:spPr>
          <a:xfrm>
            <a:off x="832104" y="1512000"/>
            <a:ext cx="10533888" cy="28657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方法总结</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抛体运动相遇的解题方法</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常规方法</a:t>
            </a:r>
            <a:endParaRPr lang="en-US" altLang="zh-CN" sz="1800" dirty="0"/>
          </a:p>
          <a:p>
            <a:pPr latinLnBrk="1">
              <a:lnSpc>
                <a:spcPts val="3300"/>
              </a:lnSpc>
            </a:pPr>
            <a:r>
              <a:rPr lang="en-US" altLang="zh-CN" b="0" i="0">
                <a:solidFill>
                  <a:srgbClr val="000000"/>
                </a:solidFill>
                <a:latin typeface="微软雅黑" pitchFamily="34" charset="0"/>
                <a:ea typeface="楷体" pitchFamily="34" charset="-122"/>
                <a:cs typeface="微软雅黑" pitchFamily="34" charset="-120"/>
              </a:rPr>
              <a:t>抓</a:t>
            </a:r>
            <a:r>
              <a:rPr lang="en-US" altLang="zh-CN" sz="1800" b="0" i="0">
                <a:solidFill>
                  <a:srgbClr val="000000"/>
                </a:solidFill>
                <a:latin typeface="微软雅黑" pitchFamily="34" charset="0"/>
                <a:ea typeface="楷体" pitchFamily="34" charset="-122"/>
                <a:cs typeface="微软雅黑" pitchFamily="34" charset="-120"/>
              </a:rPr>
              <a:t>住两物体相关联的时间和空间的关系</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并注意运用各自所遵循的运动规律列方程</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特别注意两个物体的</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时间和空间的关联方程</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巧选参考系法</a:t>
            </a:r>
            <a:endParaRPr lang="en-US" altLang="zh-CN" sz="1800" dirty="0"/>
          </a:p>
          <a:p>
            <a:pPr latinLnBrk="1">
              <a:lnSpc>
                <a:spcPts val="3300"/>
              </a:lnSpc>
            </a:pPr>
            <a:r>
              <a:rPr lang="en-US" altLang="zh-CN" b="0" i="0">
                <a:solidFill>
                  <a:srgbClr val="000000"/>
                </a:solidFill>
                <a:latin typeface="微软雅黑" pitchFamily="34" charset="0"/>
                <a:ea typeface="楷体" pitchFamily="34" charset="-122"/>
                <a:cs typeface="微软雅黑" pitchFamily="34" charset="-120"/>
              </a:rPr>
              <a:t>由</a:t>
            </a:r>
            <a:r>
              <a:rPr lang="en-US" altLang="zh-CN" sz="1800" b="0" i="0">
                <a:solidFill>
                  <a:srgbClr val="000000"/>
                </a:solidFill>
                <a:latin typeface="微软雅黑" pitchFamily="34" charset="0"/>
                <a:ea typeface="楷体" pitchFamily="34" charset="-122"/>
                <a:cs typeface="微软雅黑" pitchFamily="34" charset="-120"/>
              </a:rPr>
              <a:t>于两物体都只受重力作用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因此选做自由落体运动的物体为参考系</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则另一物体做匀速直线运动</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此法</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可大大简化解题过程</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1525</Words>
  <Application>Microsoft Office PowerPoint</Application>
  <PresentationFormat>宽屏</PresentationFormat>
  <Paragraphs>167</Paragraphs>
  <Slides>23</Slides>
  <Notes>22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23</vt:i4>
      </vt:variant>
    </vt:vector>
  </HeadingPairs>
  <TitlesOfParts>
    <vt:vector size="30"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2025-10-29T06:44:47Z</dcterms:created>
  <dcterms:modified xsi:type="dcterms:W3CDTF">2025-10-29T06:46:51Z</dcterms:modified>
  <cp:category/>
  <cp:contentStatus/>
</cp:coreProperties>
</file>